
<file path=[Content_Types].xml><?xml version="1.0" encoding="utf-8"?>
<Types xmlns="http://schemas.openxmlformats.org/package/2006/content-types">
  <Default Extension="xml" ContentType="application/vnd.openxmlformats-package.core-properties+xml"/>
  <Default Extension="jpeg" ContentType="image/jpe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4b9b2b38e9cb4e6d" /><Relationship Type="http://schemas.openxmlformats.org/officeDocument/2006/relationships/extended-properties" Target="/docProps/app.xml" Id="Rf6d30d24a9d640cd" /><Relationship Type="http://schemas.openxmlformats.org/officeDocument/2006/relationships/officeDocument" Target="/ppt/presentation.xml" Id="R782bada6e2674f3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80f2bb076e14713"/>
  </p:sldMasterIdLst>
  <p:notesMasterIdLst>
    <p:notesMasterId xmlns:r="http://schemas.openxmlformats.org/officeDocument/2006/relationships" r:id="R1f3f5a3ce0514b36"/>
  </p:notesMasterIdLst>
  <p:sldIdLst>
    <p:sldId xmlns:r="http://schemas.openxmlformats.org/officeDocument/2006/relationships" id="256" r:id="R6789169640694e21"/>
    <p:sldId xmlns:r="http://schemas.openxmlformats.org/officeDocument/2006/relationships" id="257" r:id="R83e1f92110c544d3"/>
    <p:sldId xmlns:r="http://schemas.openxmlformats.org/officeDocument/2006/relationships" id="258" r:id="R4910ada46ce14903"/>
    <p:sldId xmlns:r="http://schemas.openxmlformats.org/officeDocument/2006/relationships" id="259" r:id="Rf05d08370bbd4687"/>
    <p:sldId xmlns:r="http://schemas.openxmlformats.org/officeDocument/2006/relationships" id="260" r:id="R700decaffbe64075"/>
    <p:sldId xmlns:r="http://schemas.openxmlformats.org/officeDocument/2006/relationships" id="261" r:id="R134541e81a6a4b4c"/>
    <p:sldId xmlns:r="http://schemas.openxmlformats.org/officeDocument/2006/relationships" id="262" r:id="Rc3e107ab14b04241"/>
    <p:sldId xmlns:r="http://schemas.openxmlformats.org/officeDocument/2006/relationships" id="263" r:id="R59abd46e1bb540fe"/>
    <p:sldId xmlns:r="http://schemas.openxmlformats.org/officeDocument/2006/relationships" id="264" r:id="Rb969e9b112e54c92"/>
    <p:sldId xmlns:r="http://schemas.openxmlformats.org/officeDocument/2006/relationships" id="265" r:id="R7bea5e1e6a2a49a5"/>
    <p:sldId xmlns:r="http://schemas.openxmlformats.org/officeDocument/2006/relationships" id="266" r:id="R9882521a0ed34aef"/>
    <p:sldId xmlns:r="http://schemas.openxmlformats.org/officeDocument/2006/relationships" id="267" r:id="R52850df3ea7d4905"/>
    <p:sldId xmlns:r="http://schemas.openxmlformats.org/officeDocument/2006/relationships" id="268" r:id="R8eec6addf5f044c1"/>
    <p:sldId xmlns:r="http://schemas.openxmlformats.org/officeDocument/2006/relationships" id="269" r:id="Rd9aeb4cda29f413e"/>
    <p:sldId xmlns:r="http://schemas.openxmlformats.org/officeDocument/2006/relationships" id="270" r:id="Rddad5d05fba642ad"/>
    <p:sldId xmlns:r="http://schemas.openxmlformats.org/officeDocument/2006/relationships" id="271" r:id="Rab7ed939c1d74fd6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e49304db213644b8" /><Relationship Type="http://schemas.openxmlformats.org/officeDocument/2006/relationships/slideMaster" Target="/ppt/slideMasters/slideMaster1.xml" Id="R780f2bb076e14713" /><Relationship Type="http://schemas.openxmlformats.org/officeDocument/2006/relationships/notesMaster" Target="/ppt/notesMasters/notesMaster1.xml" Id="R1f3f5a3ce0514b36" /><Relationship Type="http://schemas.openxmlformats.org/officeDocument/2006/relationships/presProps" Target="/ppt/presProps.xml" Id="R934cb3b3d908431f" /><Relationship Type="http://schemas.openxmlformats.org/officeDocument/2006/relationships/tableStyles" Target="/ppt/tableStyles.xml" Id="R708a7a95cbaa40a2" /><Relationship Type="http://schemas.openxmlformats.org/officeDocument/2006/relationships/slide" Target="/ppt/slides/slide1.xml" Id="R6789169640694e21" /><Relationship Type="http://schemas.openxmlformats.org/officeDocument/2006/relationships/slide" Target="/ppt/slides/slide2.xml" Id="R83e1f92110c544d3" /><Relationship Type="http://schemas.openxmlformats.org/officeDocument/2006/relationships/slide" Target="/ppt/slides/slide3.xml" Id="R4910ada46ce14903" /><Relationship Type="http://schemas.openxmlformats.org/officeDocument/2006/relationships/slide" Target="/ppt/slides/slide4.xml" Id="Rf05d08370bbd4687" /><Relationship Type="http://schemas.openxmlformats.org/officeDocument/2006/relationships/slide" Target="/ppt/slides/slide5.xml" Id="R700decaffbe64075" /><Relationship Type="http://schemas.openxmlformats.org/officeDocument/2006/relationships/slide" Target="/ppt/slides/slide6.xml" Id="R134541e81a6a4b4c" /><Relationship Type="http://schemas.openxmlformats.org/officeDocument/2006/relationships/slide" Target="/ppt/slides/slide7.xml" Id="Rc3e107ab14b04241" /><Relationship Type="http://schemas.openxmlformats.org/officeDocument/2006/relationships/slide" Target="/ppt/slides/slide8.xml" Id="R59abd46e1bb540fe" /><Relationship Type="http://schemas.openxmlformats.org/officeDocument/2006/relationships/slide" Target="/ppt/slides/slide9.xml" Id="Rb969e9b112e54c92" /><Relationship Type="http://schemas.openxmlformats.org/officeDocument/2006/relationships/slide" Target="/ppt/slides/slide10.xml" Id="R7bea5e1e6a2a49a5" /><Relationship Type="http://schemas.openxmlformats.org/officeDocument/2006/relationships/slide" Target="/ppt/slides/slide11.xml" Id="R9882521a0ed34aef" /><Relationship Type="http://schemas.openxmlformats.org/officeDocument/2006/relationships/slide" Target="/ppt/slides/slide12.xml" Id="R52850df3ea7d4905" /><Relationship Type="http://schemas.openxmlformats.org/officeDocument/2006/relationships/slide" Target="/ppt/slides/slide13.xml" Id="R8eec6addf5f044c1" /><Relationship Type="http://schemas.openxmlformats.org/officeDocument/2006/relationships/slide" Target="/ppt/slides/slide14.xml" Id="Rd9aeb4cda29f413e" /><Relationship Type="http://schemas.openxmlformats.org/officeDocument/2006/relationships/slide" Target="/ppt/slides/slide15.xml" Id="Rddad5d05fba642ad" /><Relationship Type="http://schemas.openxmlformats.org/officeDocument/2006/relationships/slide" Target="/ppt/slides/slide16.xml" Id="Rab7ed939c1d74fd6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7acaed059d8a4699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b163f75afe4244d7" /><Relationship Type="http://schemas.openxmlformats.org/officeDocument/2006/relationships/notesMaster" Target="/ppt/notesMasters/notesMaster1.xml" Id="R3748c5acab4a400e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eb4a6c023fee47c9" /><Relationship Type="http://schemas.openxmlformats.org/officeDocument/2006/relationships/notesMaster" Target="/ppt/notesMasters/notesMaster1.xml" Id="Rc4c0394444b34f5c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5dee0272b1e94b9d" /><Relationship Type="http://schemas.openxmlformats.org/officeDocument/2006/relationships/notesMaster" Target="/ppt/notesMasters/notesMaster1.xml" Id="R3aa17d8063b94f70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ff969a62ef9048a7" /><Relationship Type="http://schemas.openxmlformats.org/officeDocument/2006/relationships/notesMaster" Target="/ppt/notesMasters/notesMaster1.xml" Id="R10d6f5f51d1c42f1" /></Relationships>
</file>

<file path=ppt/notesSlides/_rels/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b6a208ce1e934732" /><Relationship Type="http://schemas.openxmlformats.org/officeDocument/2006/relationships/notesMaster" Target="/ppt/notesMasters/notesMaster1.xml" Id="Rb0f8b0b1607543b2" /></Relationships>
</file>

<file path=ppt/notesSlides/_rels/notesSlide14.xml.rels>&#65279;<?xml version="1.0" encoding="utf-8"?><Relationships xmlns="http://schemas.openxmlformats.org/package/2006/relationships"><Relationship Type="http://schemas.openxmlformats.org/officeDocument/2006/relationships/slide" Target="/ppt/slides/slide14.xml" Id="Rb6c180b2024043a5" /><Relationship Type="http://schemas.openxmlformats.org/officeDocument/2006/relationships/notesMaster" Target="/ppt/notesMasters/notesMaster1.xml" Id="R557d60f5a6b54d86" /></Relationships>
</file>

<file path=ppt/notesSlides/_rels/notesSlide15.xml.rels>&#65279;<?xml version="1.0" encoding="utf-8"?><Relationships xmlns="http://schemas.openxmlformats.org/package/2006/relationships"><Relationship Type="http://schemas.openxmlformats.org/officeDocument/2006/relationships/slide" Target="/ppt/slides/slide15.xml" Id="Rdac4e1bc281b4f9d" /><Relationship Type="http://schemas.openxmlformats.org/officeDocument/2006/relationships/notesMaster" Target="/ppt/notesMasters/notesMaster1.xml" Id="R92bf2487ec4a4bc8" /></Relationships>
</file>

<file path=ppt/notesSlides/_rels/notesSlide16.xml.rels>&#65279;<?xml version="1.0" encoding="utf-8"?><Relationships xmlns="http://schemas.openxmlformats.org/package/2006/relationships"><Relationship Type="http://schemas.openxmlformats.org/officeDocument/2006/relationships/slide" Target="/ppt/slides/slide16.xml" Id="Rff7f70a1c72b4ab6" /><Relationship Type="http://schemas.openxmlformats.org/officeDocument/2006/relationships/notesMaster" Target="/ppt/notesMasters/notesMaster1.xml" Id="R325454c9e2f14a11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0b9a9efe78bf49be" /><Relationship Type="http://schemas.openxmlformats.org/officeDocument/2006/relationships/notesMaster" Target="/ppt/notesMasters/notesMaster1.xml" Id="R65e547844be54619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6619a97ed7fc413a" /><Relationship Type="http://schemas.openxmlformats.org/officeDocument/2006/relationships/notesMaster" Target="/ppt/notesMasters/notesMaster1.xml" Id="R46c778045c4243b1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062c04381aaa4b1e" /><Relationship Type="http://schemas.openxmlformats.org/officeDocument/2006/relationships/notesMaster" Target="/ppt/notesMasters/notesMaster1.xml" Id="R5838afe6d4704d27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4495e285498e4b06" /><Relationship Type="http://schemas.openxmlformats.org/officeDocument/2006/relationships/notesMaster" Target="/ppt/notesMasters/notesMaster1.xml" Id="R71d48cd307834cc5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161d0acc22e84048" /><Relationship Type="http://schemas.openxmlformats.org/officeDocument/2006/relationships/notesMaster" Target="/ppt/notesMasters/notesMaster1.xml" Id="R0ad455927ad34302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358b1d4999c045e8" /><Relationship Type="http://schemas.openxmlformats.org/officeDocument/2006/relationships/notesMaster" Target="/ppt/notesMasters/notesMaster1.xml" Id="R1c14ea23c6ca4ffc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ab883df70f79418b" /><Relationship Type="http://schemas.openxmlformats.org/officeDocument/2006/relationships/notesMaster" Target="/ppt/notesMasters/notesMaster1.xml" Id="R1d3fe0b3cffe4ebd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b1bc6c8413804cc5" /><Relationship Type="http://schemas.openxmlformats.org/officeDocument/2006/relationships/notesMaster" Target="/ppt/notesMasters/notesMaster1.xml" Id="Rbe9082ce25044de5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Логотип надано користувачем.</a:t>
            </a:r>
          </a:p>
          <a:p xmlns:a="http://schemas.openxmlformats.org/drawingml/2006/main">
            <a:r>
              <a:t>- Зміст: проєкт GEP ОНМедУ 2026–2030, наданий користувачем.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Зміст: стратегічна ціль 6 проєкту GEP ОНМедУ 2026–2030.</a:t>
            </a:r>
          </a:p>
          <a:p xmlns:a="http://schemas.openxmlformats.org/drawingml/2006/main">
            <a:r>
              <a:t>- European Commission, Gender equality in research and innovation: https://research-and-innovation.ec.europa.eu/strategy/strategy-research-and-innovation/democracy-and-rights/gender-equality-research-and-innovation_en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Зміст: стратегічна ціль 7 проєкту GEP ОНМедУ 2026–2030.</a:t>
            </a:r>
          </a:p>
          <a:p xmlns:a="http://schemas.openxmlformats.org/drawingml/2006/main">
            <a:r>
              <a:t>- Законодавство України про забезпечення рівних прав і можливостей жінок і чоловіків: https://zakon.rada.gov.ua/go/2866-15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Зміст: План заходів ОНМедУ на 2026–2030 роки, проєкт GEP ОНМедУ.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Зміст: розділ 16 «Ключові показники ефективності» проєкту GEP ОНМедУ 2026–2030.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Зміст: розділи 17–18 проєкту GEP ОНМедУ 2026–2030.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European Commission, Gender equality in research and innovation: https://research-and-innovation.ec.europa.eu/strategy/strategy-research-and-innovation/democracy-and-rights/gender-equality-research-and-innovation_en</a:t>
            </a:r>
          </a:p>
          <a:p xmlns:a="http://schemas.openxmlformats.org/drawingml/2006/main">
            <a:r>
              <a:t>- European Research Executive Agency, Gender equality: https://rea.ec.europa.eu/gender-eu-research-and-innovation_en</a:t>
            </a:r>
          </a:p>
          <a:p xmlns:a="http://schemas.openxmlformats.org/drawingml/2006/main">
            <a:r>
              <a:t>- Зміст: Додаток 2 проєкту GEP ОНМедУ 2026–2030.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Зміст: розділ 21 та План заходів проєкту GEP ОНМедУ 2026–2030.</a:t>
            </a:r>
          </a:p>
          <a:p xmlns:a="http://schemas.openxmlformats.org/drawingml/2006/main">
            <a:r>
              <a:t>- Логотип надано користувачем.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Зміст: проєкт GEP ОНМедУ 2026–2030, наданий користувачем.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European Commission, Gender equality in research and innovation: https://research-and-innovation.ec.europa.eu/strategy/strategy-research-and-innovation/democracy-and-rights/gender-equality-research-and-innovation_en</a:t>
            </a:r>
          </a:p>
          <a:p xmlns:a="http://schemas.openxmlformats.org/drawingml/2006/main">
            <a:r>
              <a:t>- European Research Executive Agency, Gender equality: https://rea.ec.europa.eu/gender-eu-research-and-innovation_en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Зміст: проєкт GEP ОНМедУ 2026–2030, наданий користувачем.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Зміст: розділи 7, 16–18 та Додаток 1 проєкту GEP ОНМедУ 2026–2030.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Зміст: стратегічні цілі 1–7 проєкту GEP ОНМедУ 2026–2030.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Зміст: стратегічна ціль 2 проєкту GEP ОНМедУ 2026–2030.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Зміст: стратегічні цілі 3–4 проєкту GEP ОНМедУ 2026–2030.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Зміст: стратегічна ціль 5 проєкту GEP ОНМедУ 2026–2030.</a:t>
            </a:r>
          </a:p>
          <a:p xmlns:a="http://schemas.openxmlformats.org/drawingml/2006/main">
            <a:r>
              <a:t>- European Commission, Gender equality in research and innovation: https://research-and-innovation.ec.europa.eu/strategy/strategy-research-and-innovation/democracy-and-rights/gender-equality-research-and-innovation_en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33f17202ec4d18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5a959e3db11044bd" /><Relationship Type="http://schemas.openxmlformats.org/officeDocument/2006/relationships/slideLayout" Target="/ppt/slideLayouts/slideLayout1.xml" Id="Raf03abf4a42c4a74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f03abf4a42c4a74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374e87290944b2" /><Relationship Type="http://schemas.openxmlformats.org/officeDocument/2006/relationships/image" Target="/ppt/media/image.jpeg" Id="R9537612cd29c47e3" /><Relationship Type="http://schemas.openxmlformats.org/officeDocument/2006/relationships/notesSlide" Target="/ppt/notesSlides/notesSlide1.xml" Id="R403dd93988bc43d6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90b5c68b26407d" /><Relationship Type="http://schemas.openxmlformats.org/officeDocument/2006/relationships/image" Target="/ppt/media/image10.jpeg" Id="R6d86d42772b14947" /><Relationship Type="http://schemas.openxmlformats.org/officeDocument/2006/relationships/notesSlide" Target="/ppt/notesSlides/notesSlide10.xml" Id="Rc84c4112619c4e04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1904093c0b4407" /><Relationship Type="http://schemas.openxmlformats.org/officeDocument/2006/relationships/image" Target="/ppt/media/image11.jpeg" Id="R3978d450d58e4f12" /><Relationship Type="http://schemas.openxmlformats.org/officeDocument/2006/relationships/notesSlide" Target="/ppt/notesSlides/notesSlide11.xml" Id="Rc2d9a82915664e1b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a8814f6a804d29" /><Relationship Type="http://schemas.openxmlformats.org/officeDocument/2006/relationships/image" Target="/ppt/media/image12.jpeg" Id="R46651c8e02234f44" /><Relationship Type="http://schemas.openxmlformats.org/officeDocument/2006/relationships/notesSlide" Target="/ppt/notesSlides/notesSlide12.xml" Id="Rd89067a7e5d24067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7ffdfa94db4ca8" /><Relationship Type="http://schemas.openxmlformats.org/officeDocument/2006/relationships/image" Target="/ppt/media/image13.jpeg" Id="R7f77254e88aa4acf" /><Relationship Type="http://schemas.openxmlformats.org/officeDocument/2006/relationships/notesSlide" Target="/ppt/notesSlides/notesSlide13.xml" Id="R6adce3cdedd2480d" /></Relationships>
</file>

<file path=ppt/slides/_rels/slide1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89b6d386a2447d" /><Relationship Type="http://schemas.openxmlformats.org/officeDocument/2006/relationships/image" Target="/ppt/media/image14.jpeg" Id="R902cc910d28e4d52" /><Relationship Type="http://schemas.openxmlformats.org/officeDocument/2006/relationships/notesSlide" Target="/ppt/notesSlides/notesSlide14.xml" Id="R39ae32b19e844adf" /></Relationships>
</file>

<file path=ppt/slides/_rels/slide1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517219a20f482c" /><Relationship Type="http://schemas.openxmlformats.org/officeDocument/2006/relationships/image" Target="/ppt/media/image15.jpeg" Id="R3a6da0cde02047fe" /><Relationship Type="http://schemas.openxmlformats.org/officeDocument/2006/relationships/notesSlide" Target="/ppt/notesSlides/notesSlide15.xml" Id="R86d4fc0c41a14f3f" /></Relationships>
</file>

<file path=ppt/slides/_rels/slide1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ccc1f800504e1a" /><Relationship Type="http://schemas.openxmlformats.org/officeDocument/2006/relationships/image" Target="/ppt/media/image16.jpeg" Id="R95156963e17c4c7c" /><Relationship Type="http://schemas.openxmlformats.org/officeDocument/2006/relationships/notesSlide" Target="/ppt/notesSlides/notesSlide16.xml" Id="Re4d86cbd2a03491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1046e2b96e4909" /><Relationship Type="http://schemas.openxmlformats.org/officeDocument/2006/relationships/image" Target="/ppt/media/image2.jpeg" Id="Rb2d67dd9e74e4dc1" /><Relationship Type="http://schemas.openxmlformats.org/officeDocument/2006/relationships/notesSlide" Target="/ppt/notesSlides/notesSlide2.xml" Id="R8a3fc9c52cfe40a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89b3a5199746c0" /><Relationship Type="http://schemas.openxmlformats.org/officeDocument/2006/relationships/image" Target="/ppt/media/image3.jpeg" Id="Rc6c42d4cb3ba4001" /><Relationship Type="http://schemas.openxmlformats.org/officeDocument/2006/relationships/notesSlide" Target="/ppt/notesSlides/notesSlide3.xml" Id="Rf68272ec459a45e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a5082411334876" /><Relationship Type="http://schemas.openxmlformats.org/officeDocument/2006/relationships/image" Target="/ppt/media/image4.jpeg" Id="R0354e18de2a84566" /><Relationship Type="http://schemas.openxmlformats.org/officeDocument/2006/relationships/notesSlide" Target="/ppt/notesSlides/notesSlide4.xml" Id="Rf442f21c4565458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c8db3238f34bc8" /><Relationship Type="http://schemas.openxmlformats.org/officeDocument/2006/relationships/image" Target="/ppt/media/image5.jpeg" Id="R1b475b07b7594ea5" /><Relationship Type="http://schemas.openxmlformats.org/officeDocument/2006/relationships/notesSlide" Target="/ppt/notesSlides/notesSlide5.xml" Id="Rfcdf0b400f9a420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ebe562d738430b" /><Relationship Type="http://schemas.openxmlformats.org/officeDocument/2006/relationships/image" Target="/ppt/media/image6.jpeg" Id="R2ee18917f1474b72" /><Relationship Type="http://schemas.openxmlformats.org/officeDocument/2006/relationships/notesSlide" Target="/ppt/notesSlides/notesSlide6.xml" Id="Rab770812aff54ef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80d7b346d8495f" /><Relationship Type="http://schemas.openxmlformats.org/officeDocument/2006/relationships/image" Target="/ppt/media/image7.jpeg" Id="R3a093953e7ce4b5e" /><Relationship Type="http://schemas.openxmlformats.org/officeDocument/2006/relationships/notesSlide" Target="/ppt/notesSlides/notesSlide7.xml" Id="Re8847e210f2c47c7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6908f47d7843bf" /><Relationship Type="http://schemas.openxmlformats.org/officeDocument/2006/relationships/image" Target="/ppt/media/image8.jpeg" Id="Ra99579f8927e49eb" /><Relationship Type="http://schemas.openxmlformats.org/officeDocument/2006/relationships/notesSlide" Target="/ppt/notesSlides/notesSlide8.xml" Id="R50cecd87574d47a8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7b2f8272df4c17" /><Relationship Type="http://schemas.openxmlformats.org/officeDocument/2006/relationships/image" Target="/ppt/media/image9.jpeg" Id="R2cff7e9d68e44583" /><Relationship Type="http://schemas.openxmlformats.org/officeDocument/2006/relationships/notesSlide" Target="/ppt/notesSlides/notesSlide9.xml" Id="Re22d31fdc580430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7365B94B-7068-488E-B15D-34C91F99D1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265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9ABD370E-BF72-4B0F-AEDB-84E87C3B2A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3238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CA6B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AEED600D-FDAE-4D12-B113-28468E5D8A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86700" y="0"/>
            <a:ext cx="43053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63B7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A208B247-CC00-4435-860E-1BBDAD78CC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24850" y="704850"/>
            <a:ext cx="2476500" cy="2476500"/>
          </a:xfrm>
          <a:prstGeom xmlns:a="http://schemas.openxmlformats.org/drawingml/2006/main" prst="roundRect">
            <a:avLst>
              <a:gd name="adj" fmla="val 6923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pic>
        <p:nvPicPr>
          <p:cNvPr id="1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537612cd29c47e3"/>
          <a:stretch xmlns:a="http://schemas.openxmlformats.org/drawingml/2006/main"/>
        </p:blipFill>
        <p:spPr>
          <a:xfrm xmlns:a="http://schemas.openxmlformats.org/drawingml/2006/main">
            <a:off x="8791109" y="1028700"/>
            <a:ext cx="1543983" cy="1809750"/>
          </a:xfrm>
          <a:prstGeom xmlns:a="http://schemas.openxmlformats.org/drawingml/2006/main" prst="rect">
            <a:avLst/>
          </a:prstGeom>
        </p:spPr>
      </p:pic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39D285E8-B94F-4ACB-9E5E-63147AD5DD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628650"/>
            <a:ext cx="619125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DECF6"/>
                </a:solidFill>
              </a:defRPr>
            </a:pPr>
            <a:r>
              <a:rPr sz="1275" b="1">
                <a:solidFill>
                  <a:srgbClr val="DDECF6"/>
                </a:solidFill>
              </a:rPr>
              <a:t>ОДЕСЬКИЙ НАЦІОНАЛЬНИЙ</a:t>
            </a:r>
          </a:p>
          <a:p xmlns:a="http://schemas.openxmlformats.org/drawingml/2006/main">
            <a:pPr algn="l">
              <a:defRPr sz="1275" b="1">
                <a:solidFill>
                  <a:srgbClr val="DDECF6"/>
                </a:solidFill>
              </a:defRPr>
            </a:pPr>
            <a:r>
              <a:rPr sz="1275" b="1">
                <a:solidFill>
                  <a:srgbClr val="DDECF6"/>
                </a:solidFill>
              </a:rPr>
              <a:t>МЕДИЧНИЙ УНІВЕРСИТЕТ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5DA459B1-E559-4023-8EEF-2A207C4FA0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1866900"/>
            <a:ext cx="6572250" cy="1571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4050" b="1">
                <a:solidFill>
                  <a:srgbClr val="FFFFFF"/>
                </a:solidFill>
              </a:defRPr>
            </a:pPr>
            <a:r>
              <a:rPr sz="4050" b="1">
                <a:solidFill>
                  <a:srgbClr val="FFFFFF"/>
                </a:solidFill>
              </a:rPr>
              <a:t>План забезпечення</a:t>
            </a:r>
          </a:p>
          <a:p xmlns:a="http://schemas.openxmlformats.org/drawingml/2006/main">
            <a:pPr algn="l">
              <a:defRPr sz="4050" b="1">
                <a:solidFill>
                  <a:srgbClr val="FFFFFF"/>
                </a:solidFill>
              </a:defRPr>
            </a:pPr>
            <a:r>
              <a:rPr sz="4050" b="1">
                <a:solidFill>
                  <a:srgbClr val="FFFFFF"/>
                </a:solidFill>
              </a:rPr>
              <a:t>гендерної рівності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701B0A7E-D332-474B-895B-2DA0675CBF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3676650"/>
            <a:ext cx="60960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D7B36A"/>
                </a:solidFill>
              </a:defRPr>
            </a:pPr>
            <a:r>
              <a:rPr sz="1875" b="1">
                <a:solidFill>
                  <a:srgbClr val="D7B36A"/>
                </a:solidFill>
              </a:rPr>
              <a:t>Gender Equality Plan • 2026–2030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B4E86C17-51F9-44CA-B795-3D33CB7B33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4457700"/>
            <a:ext cx="6096000" cy="933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DDECF6"/>
                </a:solidFill>
              </a:defRPr>
            </a:pPr>
            <a:r>
              <a:rPr sz="1650" b="0">
                <a:solidFill>
                  <a:srgbClr val="DDECF6"/>
                </a:solidFill>
              </a:rPr>
              <a:t>Інституційна рамка рівних можливостей, безпечного середовища та якісних досліджень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1EC50AD7-74CC-466C-8C2C-CB5ECFDD43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24850" y="3667125"/>
            <a:ext cx="2476500" cy="381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1CA6B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D5B2D0E2-3180-4EDD-AFF3-58F8EADFBF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24850" y="3962400"/>
            <a:ext cx="257175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FFFFFF"/>
                </a:solidFill>
              </a:defRPr>
            </a:pPr>
            <a:r>
              <a:rPr sz="1425" b="1">
                <a:solidFill>
                  <a:srgbClr val="FFFFFF"/>
                </a:solidFill>
              </a:rPr>
              <a:t>Проєкт для затвердження</a:t>
            </a:r>
          </a:p>
          <a:p xmlns:a="http://schemas.openxmlformats.org/drawingml/2006/main">
            <a:pPr algn="l">
              <a:defRPr sz="1425" b="1">
                <a:solidFill>
                  <a:srgbClr val="FFFFFF"/>
                </a:solidFill>
              </a:defRPr>
            </a:pPr>
            <a:r>
              <a:rPr sz="1425" b="1">
                <a:solidFill>
                  <a:srgbClr val="FFFFFF"/>
                </a:solidFill>
              </a:rPr>
              <a:t>та публічного оприлюднення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7508B5FF-CEBC-4DB2-9FBC-F70A6B9954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6153150"/>
            <a:ext cx="2095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DDECF6"/>
                </a:solidFill>
              </a:defRPr>
            </a:pPr>
            <a:r>
              <a:rPr sz="1125" b="0">
                <a:solidFill>
                  <a:srgbClr val="DDECF6"/>
                </a:solidFill>
              </a:rPr>
              <a:t>Одеса • 2026</a:t>
            </a:r>
          </a:p>
        </p:txBody>
      </p:sp>
    </p:spTree>
    <p:extLst>
      <p:ext uri="{BB962C8B-B14F-4D97-AF65-F5344CB8AC3E}">
        <p14:creationId xmlns:p14="http://schemas.microsoft.com/office/powerpoint/2010/main" val="385092088"/>
      </p:ext>
    </p:extLst>
  </p:cSld>
</p:sld>
</file>

<file path=ppt/slides/slide10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DF220850-8BAB-462E-A1DA-F58A90AE44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F7F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DCA4F0FA-D0B6-4C1F-990D-FD474887D0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714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63B7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56DBBECC-78F8-4653-955C-01F4C2A0A1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266700"/>
            <a:ext cx="3429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3F69B1"/>
                </a:solidFill>
              </a:defRPr>
            </a:pPr>
            <a:r>
              <a:rPr sz="975" b="1">
                <a:solidFill>
                  <a:srgbClr val="3F69B1"/>
                </a:solidFill>
              </a:rPr>
              <a:t>ДОСЛІДЖЕННЯ ТА ІННОВАЦІЇ</a:t>
            </a:r>
          </a:p>
        </p:txBody>
      </p:sp>
      <p:pic>
        <p:nvPicPr>
          <p:cNvPr id="2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d86d42772b14947"/>
          <a:stretch xmlns:a="http://schemas.openxmlformats.org/drawingml/2006/main"/>
        </p:blipFill>
        <p:spPr>
          <a:xfrm xmlns:a="http://schemas.openxmlformats.org/drawingml/2006/main">
            <a:off x="11001042" y="323850"/>
            <a:ext cx="438816" cy="514350"/>
          </a:xfrm>
          <a:prstGeom xmlns:a="http://schemas.openxmlformats.org/drawingml/2006/main" prst="rect">
            <a:avLst/>
          </a:prstGeom>
        </p:spPr>
      </p:pic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26F5E721-F3E2-4A97-B93A-F48151C741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6534150"/>
            <a:ext cx="10953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EDF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E161B1F4-62CF-418D-BADB-22029A82B0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6591300"/>
            <a:ext cx="285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5D6B82"/>
                </a:solidFill>
              </a:defRPr>
            </a:pPr>
            <a:r>
              <a:rPr sz="825" b="0">
                <a:solidFill>
                  <a:srgbClr val="5D6B82"/>
                </a:solidFill>
              </a:rPr>
              <a:t>ОНМедУ • 2026–2030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F0E41D9D-719A-4D10-B7F9-D01D65A6BC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91875" y="6591300"/>
            <a:ext cx="3429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5D6B82"/>
                </a:solidFill>
              </a:defRPr>
            </a:pPr>
            <a:r>
              <a:rPr sz="825" b="1">
                <a:solidFill>
                  <a:srgbClr val="5D6B82"/>
                </a:solidFill>
              </a:rPr>
              <a:t>10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E822A876-4A00-4AB8-98E6-D897EFEC1E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781050"/>
            <a:ext cx="100965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6233F"/>
                </a:solidFill>
              </a:defRPr>
            </a:pPr>
            <a:r>
              <a:rPr sz="2850" b="1">
                <a:solidFill>
                  <a:srgbClr val="16233F"/>
                </a:solidFill>
              </a:rPr>
              <a:t>Sex/gender analysis починається з дизайну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9D76B386-7F04-4A49-802B-60758B555A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1438275"/>
            <a:ext cx="838200" cy="47625"/>
          </a:xfrm>
          <a:prstGeom xmlns:a="http://schemas.openxmlformats.org/drawingml/2006/main" prst="roundRect">
            <a:avLst>
              <a:gd name="adj" fmla="val 40000"/>
            </a:avLst>
          </a:prstGeom>
          <a:solidFill xmlns:a="http://schemas.openxmlformats.org/drawingml/2006/main">
            <a:srgbClr val="1CA6B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EE701E11-179D-4F20-9428-E385BC9653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2190750"/>
            <a:ext cx="3238500" cy="1809750"/>
          </a:xfrm>
          <a:prstGeom xmlns:a="http://schemas.openxmlformats.org/drawingml/2006/main" prst="roundRect">
            <a:avLst>
              <a:gd name="adj" fmla="val 842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E8EDF5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FDAFF3A0-5CBC-4E8B-A0C1-68E36EB19F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2190750"/>
            <a:ext cx="3238500" cy="1143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1CA6B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2F023A43-3B15-496A-80AA-E146C5674E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2533650"/>
            <a:ext cx="27622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263B7A"/>
                </a:solidFill>
              </a:defRPr>
            </a:pPr>
            <a:r>
              <a:rPr sz="1725" b="1">
                <a:solidFill>
                  <a:srgbClr val="263B7A"/>
                </a:solidFill>
              </a:rPr>
              <a:t>Релевантність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005FEF22-D763-46E8-A30B-834CB3950F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3048000"/>
            <a:ext cx="276225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5D6B82"/>
                </a:solidFill>
              </a:defRPr>
            </a:pPr>
            <a:r>
              <a:rPr sz="1350" b="0">
                <a:solidFill>
                  <a:srgbClr val="5D6B82"/>
                </a:solidFill>
              </a:rPr>
              <a:t>Чи впливають біологічна стать або соціальні гендерні фактори?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7EC6C011-6B41-40BA-BAB9-CB7C1D94CB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52900" y="2190750"/>
            <a:ext cx="3238500" cy="1809750"/>
          </a:xfrm>
          <a:prstGeom xmlns:a="http://schemas.openxmlformats.org/drawingml/2006/main" prst="roundRect">
            <a:avLst>
              <a:gd name="adj" fmla="val 842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E8EDF5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8EF4B569-C197-456F-B681-7F8E701B6A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52900" y="2190750"/>
            <a:ext cx="3238500" cy="1143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D7B36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365C7AE0-D457-4EE7-A45F-33C28D8B7B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81500" y="2533650"/>
            <a:ext cx="27622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263B7A"/>
                </a:solidFill>
              </a:defRPr>
            </a:pPr>
            <a:r>
              <a:rPr sz="1725" b="1">
                <a:solidFill>
                  <a:srgbClr val="263B7A"/>
                </a:solidFill>
              </a:rPr>
              <a:t>Дизайн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1D65FBA2-D2F4-421F-A673-0CB21E8A4F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81500" y="3048000"/>
            <a:ext cx="276225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5D6B82"/>
                </a:solidFill>
              </a:defRPr>
            </a:pPr>
            <a:r>
              <a:rPr sz="1350" b="0">
                <a:solidFill>
                  <a:srgbClr val="5D6B82"/>
                </a:solidFill>
              </a:rPr>
              <a:t>Чи потрібні стратифікація вибірки та окреме представлення результатів?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94C93B5D-247E-4BCD-808A-86944AFC27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15250" y="2190750"/>
            <a:ext cx="3238500" cy="1809750"/>
          </a:xfrm>
          <a:prstGeom xmlns:a="http://schemas.openxmlformats.org/drawingml/2006/main" prst="roundRect">
            <a:avLst>
              <a:gd name="adj" fmla="val 842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E8EDF5"/>
            </a:solidFill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C69EA701-0B88-447B-847F-E9553814A4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15250" y="2190750"/>
            <a:ext cx="3238500" cy="1143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4C9A8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77296796-3995-4DFB-8D02-2DC7190AF3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43850" y="2533650"/>
            <a:ext cx="27622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263B7A"/>
                </a:solidFill>
              </a:defRPr>
            </a:pPr>
            <a:r>
              <a:rPr sz="1725" b="1">
                <a:solidFill>
                  <a:srgbClr val="263B7A"/>
                </a:solidFill>
              </a:rPr>
              <a:t>Вплив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97F5849F-99AF-4F67-809E-1FCF382C0D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43850" y="3048000"/>
            <a:ext cx="276225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5D6B82"/>
                </a:solidFill>
              </a:defRPr>
            </a:pPr>
            <a:r>
              <a:rPr sz="1350" b="0">
                <a:solidFill>
                  <a:srgbClr val="5D6B82"/>
                </a:solidFill>
              </a:rPr>
              <a:t>Чи відрізняються ефективність, безпека або доступність втручання?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3CD0411A-1AE9-4E3F-BF1A-F925E2CA86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4438650"/>
            <a:ext cx="10363200" cy="1314450"/>
          </a:xfrm>
          <a:prstGeom xmlns:a="http://schemas.openxmlformats.org/drawingml/2006/main" prst="roundRect">
            <a:avLst>
              <a:gd name="adj" fmla="val 11594"/>
            </a:avLst>
          </a:prstGeom>
          <a:solidFill xmlns:a="http://schemas.openxmlformats.org/drawingml/2006/main">
            <a:srgbClr val="263B7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89105CBC-485F-4887-95EB-25162620C2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4667250"/>
            <a:ext cx="2857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D7B36A"/>
                </a:solidFill>
              </a:defRPr>
            </a:pPr>
            <a:r>
              <a:rPr sz="1125" b="1">
                <a:solidFill>
                  <a:srgbClr val="D7B36A"/>
                </a:solidFill>
              </a:rPr>
              <a:t>ІНСТИТУЦІЙНА ПІДТРИМКА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9BDD31FC-5755-4504-A43A-C196BE9584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5124450"/>
            <a:ext cx="96964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425" b="1">
                <a:solidFill>
                  <a:srgbClr val="FFFFFF"/>
                </a:solidFill>
              </a:defRPr>
            </a:pPr>
            <a:r>
              <a:rPr sz="1425" b="1">
                <a:solidFill>
                  <a:srgbClr val="FFFFFF"/>
                </a:solidFill>
              </a:rPr>
              <a:t>методичні рекомендації  •  навчання дослідників  •  внутрішня експертиза заявок  •  дезагрегація даних  •  моніторинг міжнародних проєктів</a:t>
            </a:r>
          </a:p>
        </p:txBody>
      </p:sp>
    </p:spTree>
    <p:extLst>
      <p:ext uri="{BB962C8B-B14F-4D97-AF65-F5344CB8AC3E}">
        <p14:creationId xmlns:p14="http://schemas.microsoft.com/office/powerpoint/2010/main" val="154467430"/>
      </p:ext>
    </p:extLst>
  </p:cSld>
</p:sld>
</file>

<file path=ppt/slides/slide1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D6861413-D090-45F2-B5B2-77F8A5B96A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F7F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CE95109E-40F5-4A27-997F-1B938F6EBC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714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63B7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881DA44B-8FC1-459E-B719-F5A1059F25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266700"/>
            <a:ext cx="3429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3F69B1"/>
                </a:solidFill>
              </a:defRPr>
            </a:pPr>
            <a:r>
              <a:rPr sz="975" b="1">
                <a:solidFill>
                  <a:srgbClr val="3F69B1"/>
                </a:solidFill>
              </a:rPr>
              <a:t>БЕЗПЕЧНЕ СЕРЕДОВИЩЕ</a:t>
            </a:r>
          </a:p>
        </p:txBody>
      </p:sp>
      <p:pic>
        <p:nvPicPr>
          <p:cNvPr id="3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978d450d58e4f12"/>
          <a:stretch xmlns:a="http://schemas.openxmlformats.org/drawingml/2006/main"/>
        </p:blipFill>
        <p:spPr>
          <a:xfrm xmlns:a="http://schemas.openxmlformats.org/drawingml/2006/main">
            <a:off x="11001042" y="323850"/>
            <a:ext cx="438816" cy="514350"/>
          </a:xfrm>
          <a:prstGeom xmlns:a="http://schemas.openxmlformats.org/drawingml/2006/main" prst="rect">
            <a:avLst/>
          </a:prstGeom>
        </p:spPr>
      </p:pic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3E256021-9E8A-4924-8317-5F38289757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6534150"/>
            <a:ext cx="10953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EDF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6647DDE3-196E-4F5A-8F25-205F3BFFAE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6591300"/>
            <a:ext cx="285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5D6B82"/>
                </a:solidFill>
              </a:defRPr>
            </a:pPr>
            <a:r>
              <a:rPr sz="825" b="0">
                <a:solidFill>
                  <a:srgbClr val="5D6B82"/>
                </a:solidFill>
              </a:rPr>
              <a:t>ОНМедУ • 2026–2030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8C6A86E7-CA13-4146-B765-120F9E56E5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91875" y="6591300"/>
            <a:ext cx="3429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5D6B82"/>
                </a:solidFill>
              </a:defRPr>
            </a:pPr>
            <a:r>
              <a:rPr sz="825" b="1">
                <a:solidFill>
                  <a:srgbClr val="5D6B82"/>
                </a:solidFill>
              </a:rPr>
              <a:t>11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7AA83326-4775-4095-90C6-D85B675F0B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781050"/>
            <a:ext cx="100965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6233F"/>
                </a:solidFill>
              </a:defRPr>
            </a:pPr>
            <a:r>
              <a:rPr sz="2850" b="1">
                <a:solidFill>
                  <a:srgbClr val="16233F"/>
                </a:solidFill>
              </a:rPr>
              <a:t>Нульова толерантність потребує довіри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6F0E3D14-A1A9-4233-A17C-616A70DC7D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1438275"/>
            <a:ext cx="838200" cy="47625"/>
          </a:xfrm>
          <a:prstGeom xmlns:a="http://schemas.openxmlformats.org/drawingml/2006/main" prst="roundRect">
            <a:avLst>
              <a:gd name="adj" fmla="val 40000"/>
            </a:avLst>
          </a:prstGeom>
          <a:solidFill xmlns:a="http://schemas.openxmlformats.org/drawingml/2006/main">
            <a:srgbClr val="1CA6B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F93EB313-8ECF-4BD3-AE96-4CE544EB71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2076450"/>
            <a:ext cx="10458450" cy="704850"/>
          </a:xfrm>
          <a:prstGeom xmlns:a="http://schemas.openxmlformats.org/drawingml/2006/main" prst="roundRect">
            <a:avLst>
              <a:gd name="adj" fmla="val 18919"/>
            </a:avLst>
          </a:prstGeom>
          <a:solidFill xmlns:a="http://schemas.openxmlformats.org/drawingml/2006/main">
            <a:srgbClr val="E07A7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7B3E40BE-CCE5-43B1-8F50-058305A41A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266950"/>
            <a:ext cx="100774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FFFFFF"/>
                </a:solidFill>
              </a:defRPr>
            </a:pPr>
            <a:r>
              <a:rPr sz="1800" b="1">
                <a:solidFill>
                  <a:srgbClr val="FFFFFF"/>
                </a:solidFill>
              </a:rPr>
              <a:t>Дискримінація • сексуальні домагання • гендерно зумовлене насильство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72233754-C91A-4738-95EF-A8E576DAEB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3276600"/>
            <a:ext cx="2381250" cy="1104900"/>
          </a:xfrm>
          <a:prstGeom xmlns:a="http://schemas.openxmlformats.org/drawingml/2006/main" prst="roundRect">
            <a:avLst>
              <a:gd name="adj" fmla="val 12069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E8EDF5"/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C1FD37B4-3105-4E03-9C6E-6B535516CA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3419475"/>
            <a:ext cx="3619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1CA6B7"/>
                </a:solidFill>
              </a:defRPr>
            </a:pPr>
            <a:r>
              <a:rPr sz="1725" b="1">
                <a:solidFill>
                  <a:srgbClr val="1CA6B7"/>
                </a:solidFill>
              </a:rPr>
              <a:t>1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D6029730-A692-4A84-9073-C9E942E499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3876675"/>
            <a:ext cx="20383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263B7A"/>
                </a:solidFill>
              </a:defRPr>
            </a:pPr>
            <a:r>
              <a:rPr sz="1350" b="1">
                <a:solidFill>
                  <a:srgbClr val="263B7A"/>
                </a:solidFill>
              </a:rPr>
              <a:t>Доступний канал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1C56A6A7-E280-4AD0-A359-22C9621D95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57550" y="3276600"/>
            <a:ext cx="2381250" cy="1104900"/>
          </a:xfrm>
          <a:prstGeom xmlns:a="http://schemas.openxmlformats.org/drawingml/2006/main" prst="roundRect">
            <a:avLst>
              <a:gd name="adj" fmla="val 12069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E8EDF5"/>
            </a:solidFill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7EAA1390-74F4-4254-BCD4-B43902B3B6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0" y="3419475"/>
            <a:ext cx="3619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3F69B1"/>
                </a:solidFill>
              </a:defRPr>
            </a:pPr>
            <a:r>
              <a:rPr sz="1725" b="1">
                <a:solidFill>
                  <a:srgbClr val="3F69B1"/>
                </a:solidFill>
              </a:rPr>
              <a:t>2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F9F1AB33-C7D6-4616-95E2-4C1921CC25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0" y="3876675"/>
            <a:ext cx="20383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263B7A"/>
                </a:solidFill>
              </a:defRPr>
            </a:pPr>
            <a:r>
              <a:rPr sz="1350" b="1">
                <a:solidFill>
                  <a:srgbClr val="263B7A"/>
                </a:solidFill>
              </a:rPr>
              <a:t>Конфіденційне звернення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C7485A80-56B6-47F6-9586-13B767DA7B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24550" y="3276600"/>
            <a:ext cx="2381250" cy="1104900"/>
          </a:xfrm>
          <a:prstGeom xmlns:a="http://schemas.openxmlformats.org/drawingml/2006/main" prst="roundRect">
            <a:avLst>
              <a:gd name="adj" fmla="val 12069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E8EDF5"/>
            </a:solidFill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F0D84100-0324-4565-BBB5-09966B6779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3419475"/>
            <a:ext cx="3619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D7B36A"/>
                </a:solidFill>
              </a:defRPr>
            </a:pPr>
            <a:r>
              <a:rPr sz="1725" b="1">
                <a:solidFill>
                  <a:srgbClr val="D7B36A"/>
                </a:solidFill>
              </a:rPr>
              <a:t>3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E2BCC7AD-71EF-42BD-9464-1C3BCEB703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3876675"/>
            <a:ext cx="20383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263B7A"/>
                </a:solidFill>
              </a:defRPr>
            </a:pPr>
            <a:r>
              <a:rPr sz="1350" b="1">
                <a:solidFill>
                  <a:srgbClr val="263B7A"/>
                </a:solidFill>
              </a:rPr>
              <a:t>Неупереджений розгляд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2747C0BC-7FCC-4DA1-AA4D-1DBDBEDE1C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91550" y="3276600"/>
            <a:ext cx="2381250" cy="1104900"/>
          </a:xfrm>
          <a:prstGeom xmlns:a="http://schemas.openxmlformats.org/drawingml/2006/main" prst="roundRect">
            <a:avLst>
              <a:gd name="adj" fmla="val 12069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E8EDF5"/>
            </a:solidFill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2F2BF23D-2617-4052-AC9E-D760E58312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0" y="3419475"/>
            <a:ext cx="3619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4C9A86"/>
                </a:solidFill>
              </a:defRPr>
            </a:pPr>
            <a:r>
              <a:rPr sz="1725" b="1">
                <a:solidFill>
                  <a:srgbClr val="4C9A86"/>
                </a:solidFill>
              </a:rPr>
              <a:t>4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F1548CBF-AE24-4613-970F-EE9C2A8B60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0" y="3876675"/>
            <a:ext cx="20383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263B7A"/>
                </a:solidFill>
              </a:defRPr>
            </a:pPr>
            <a:r>
              <a:rPr sz="1350" b="1">
                <a:solidFill>
                  <a:srgbClr val="263B7A"/>
                </a:solidFill>
              </a:rPr>
              <a:t>Підтримка і захист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48664185-1A62-415A-9B32-E33ECCC717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4962525"/>
            <a:ext cx="95250" cy="952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1CA6B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42C8A37B-37F6-4A11-8337-4082E528BB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9650" y="4876800"/>
            <a:ext cx="9391650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16233F"/>
                </a:solidFill>
              </a:defRPr>
            </a:pPr>
            <a:r>
              <a:rPr sz="1275" b="0">
                <a:solidFill>
                  <a:srgbClr val="16233F"/>
                </a:solidFill>
              </a:rPr>
              <a:t>відсутність конфлікту інтересів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FEC627DD-EC56-400A-962E-69218EFFD2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334000"/>
            <a:ext cx="95250" cy="952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1CA6B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75F06AC2-B196-44E1-AA19-3283982447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9650" y="5248275"/>
            <a:ext cx="9391650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16233F"/>
                </a:solidFill>
              </a:defRPr>
            </a:pPr>
            <a:r>
              <a:rPr sz="1275" b="0">
                <a:solidFill>
                  <a:srgbClr val="16233F"/>
                </a:solidFill>
              </a:rPr>
              <a:t>захист від переслідування після добросовісного повідомлення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F85A605A-ADED-4473-B964-EB5C159C61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705475"/>
            <a:ext cx="95250" cy="952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1CA6B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550AA614-CC9E-419D-9618-7AD44A3AA7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9650" y="5619750"/>
            <a:ext cx="9391650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16233F"/>
                </a:solidFill>
              </a:defRPr>
            </a:pPr>
            <a:r>
              <a:rPr sz="1275" b="0">
                <a:solidFill>
                  <a:srgbClr val="16233F"/>
                </a:solidFill>
              </a:rPr>
              <a:t>агрегована статистика без персональних даних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EC63E360-62F9-4EC2-B283-4A9F45C608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6076950"/>
            <a:ext cx="95250" cy="952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1CA6B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3353004C-CC48-48FE-9EDD-70A516A145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9650" y="5991225"/>
            <a:ext cx="9391650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16233F"/>
                </a:solidFill>
              </a:defRPr>
            </a:pPr>
            <a:r>
              <a:rPr sz="1275" b="0">
                <a:solidFill>
                  <a:srgbClr val="16233F"/>
                </a:solidFill>
              </a:rPr>
              <a:t>регулярне інформування університетської спільноти</a:t>
            </a:r>
          </a:p>
        </p:txBody>
      </p:sp>
    </p:spTree>
    <p:extLst>
      <p:ext uri="{BB962C8B-B14F-4D97-AF65-F5344CB8AC3E}">
        <p14:creationId xmlns:p14="http://schemas.microsoft.com/office/powerpoint/2010/main" val="1326007290"/>
      </p:ext>
    </p:extLst>
  </p:cSld>
</p:sld>
</file>

<file path=ppt/slides/slide1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781460DB-8A4F-4CFB-9418-5977660BF3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F7F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19F38249-35E2-4840-87C6-F4FD444B04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714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63B7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064DF539-B4DD-4399-BB52-81E200F9C0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266700"/>
            <a:ext cx="3429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3F69B1"/>
                </a:solidFill>
              </a:defRPr>
            </a:pPr>
            <a:r>
              <a:rPr sz="975" b="1">
                <a:solidFill>
                  <a:srgbClr val="3F69B1"/>
                </a:solidFill>
              </a:rPr>
              <a:t>ДОРОЖНЯ КАРТА</a:t>
            </a:r>
          </a:p>
        </p:txBody>
      </p:sp>
      <p:pic>
        <p:nvPicPr>
          <p:cNvPr id="3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6651c8e02234f44"/>
          <a:stretch xmlns:a="http://schemas.openxmlformats.org/drawingml/2006/main"/>
        </p:blipFill>
        <p:spPr>
          <a:xfrm xmlns:a="http://schemas.openxmlformats.org/drawingml/2006/main">
            <a:off x="11001042" y="323850"/>
            <a:ext cx="438816" cy="514350"/>
          </a:xfrm>
          <a:prstGeom xmlns:a="http://schemas.openxmlformats.org/drawingml/2006/main" prst="rect">
            <a:avLst/>
          </a:prstGeom>
        </p:spPr>
      </p:pic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51E88E2A-D84A-4799-AB77-91DDDC4F42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6534150"/>
            <a:ext cx="10953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EDF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1AB7869F-061E-4757-877B-36E6B992D3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6591300"/>
            <a:ext cx="285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5D6B82"/>
                </a:solidFill>
              </a:defRPr>
            </a:pPr>
            <a:r>
              <a:rPr sz="825" b="0">
                <a:solidFill>
                  <a:srgbClr val="5D6B82"/>
                </a:solidFill>
              </a:rPr>
              <a:t>ОНМедУ • 2026–2030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EA4A4F4E-A314-4ECB-9D5E-420078B4E8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91875" y="6591300"/>
            <a:ext cx="3429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5D6B82"/>
                </a:solidFill>
              </a:defRPr>
            </a:pPr>
            <a:r>
              <a:rPr sz="825" b="1">
                <a:solidFill>
                  <a:srgbClr val="5D6B82"/>
                </a:solidFill>
              </a:rPr>
              <a:t>12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67D34BAC-884C-40B4-9405-1EC4D81A1A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781050"/>
            <a:ext cx="100965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6233F"/>
                </a:solidFill>
              </a:defRPr>
            </a:pPr>
            <a:r>
              <a:rPr sz="2850" b="1">
                <a:solidFill>
                  <a:srgbClr val="16233F"/>
                </a:solidFill>
              </a:rPr>
              <a:t>Дорожня карта веде до сталої практики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A6CCB40D-1BC4-42DB-B396-7C2490A93F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1438275"/>
            <a:ext cx="838200" cy="47625"/>
          </a:xfrm>
          <a:prstGeom xmlns:a="http://schemas.openxmlformats.org/drawingml/2006/main" prst="roundRect">
            <a:avLst>
              <a:gd name="adj" fmla="val 40000"/>
            </a:avLst>
          </a:prstGeom>
          <a:solidFill xmlns:a="http://schemas.openxmlformats.org/drawingml/2006/main">
            <a:srgbClr val="1CA6B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14594A6D-EBFC-429B-90AE-9547B80E8F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2076450"/>
            <a:ext cx="1714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1CA6B7"/>
                </a:solidFill>
              </a:defRPr>
            </a:pPr>
            <a:r>
              <a:rPr sz="2100" b="1">
                <a:solidFill>
                  <a:srgbClr val="1CA6B7"/>
                </a:solidFill>
              </a:rPr>
              <a:t>2026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40698C0E-7646-4180-87A7-02DA65DDAA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2571750"/>
            <a:ext cx="1809750" cy="2667000"/>
          </a:xfrm>
          <a:prstGeom xmlns:a="http://schemas.openxmlformats.org/drawingml/2006/main" prst="roundRect">
            <a:avLst>
              <a:gd name="adj" fmla="val 842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E8EDF5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AF2D690E-E6FD-4F9F-A6A6-8FEA859688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2800350"/>
            <a:ext cx="14668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263B7A"/>
                </a:solidFill>
              </a:defRPr>
            </a:pPr>
            <a:r>
              <a:rPr sz="1575" b="1">
                <a:solidFill>
                  <a:srgbClr val="263B7A"/>
                </a:solidFill>
              </a:rPr>
              <a:t>Запуск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C393A274-AC53-4021-AA8D-71D03F386C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3295650"/>
            <a:ext cx="1466850" cy="1447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5D6B82"/>
                </a:solidFill>
              </a:defRPr>
            </a:pPr>
            <a:r>
              <a:rPr sz="1275" b="0">
                <a:solidFill>
                  <a:srgbClr val="5D6B82"/>
                </a:solidFill>
              </a:rPr>
              <a:t>затвердження GEP</a:t>
            </a:r>
          </a:p>
          <a:p xmlns:a="http://schemas.openxmlformats.org/drawingml/2006/main">
            <a:pPr algn="l">
              <a:defRPr sz="1275" b="0">
                <a:solidFill>
                  <a:srgbClr val="5D6B82"/>
                </a:solidFill>
              </a:defRPr>
            </a:pPr>
            <a:r>
              <a:rPr sz="1275" b="0">
                <a:solidFill>
                  <a:srgbClr val="5D6B82"/>
                </a:solidFill>
              </a:rPr>
              <a:t>координаційна група</a:t>
            </a:r>
          </a:p>
          <a:p xmlns:a="http://schemas.openxmlformats.org/drawingml/2006/main">
            <a:pPr algn="l">
              <a:defRPr sz="1275" b="0">
                <a:solidFill>
                  <a:srgbClr val="5D6B82"/>
                </a:solidFill>
              </a:defRPr>
            </a:pPr>
            <a:r>
              <a:rPr sz="1275" b="0">
                <a:solidFill>
                  <a:srgbClr val="5D6B82"/>
                </a:solidFill>
              </a:rPr>
              <a:t>політика реагування</a:t>
            </a:r>
          </a:p>
          <a:p xmlns:a="http://schemas.openxmlformats.org/drawingml/2006/main">
            <a:pPr algn="l">
              <a:defRPr sz="1275" b="0">
                <a:solidFill>
                  <a:srgbClr val="5D6B82"/>
                </a:solidFill>
              </a:defRPr>
            </a:pPr>
            <a:r>
              <a:rPr sz="1275" b="0">
                <a:solidFill>
                  <a:srgbClr val="5D6B82"/>
                </a:solidFill>
              </a:rPr>
              <a:t>канали звернення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D1D43E6B-5262-43CF-9969-CAF2783F5C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5486400"/>
            <a:ext cx="1809750" cy="47625"/>
          </a:xfrm>
          <a:prstGeom xmlns:a="http://schemas.openxmlformats.org/drawingml/2006/main" prst="roundRect">
            <a:avLst>
              <a:gd name="adj" fmla="val 40000"/>
            </a:avLst>
          </a:prstGeom>
          <a:solidFill xmlns:a="http://schemas.openxmlformats.org/drawingml/2006/main">
            <a:srgbClr val="1CA6B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04A967FD-5F6B-4B93-8C79-0BDF2D6037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24150" y="2076450"/>
            <a:ext cx="1714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3F69B1"/>
                </a:solidFill>
              </a:defRPr>
            </a:pPr>
            <a:r>
              <a:rPr sz="2100" b="1">
                <a:solidFill>
                  <a:srgbClr val="3F69B1"/>
                </a:solidFill>
              </a:rPr>
              <a:t>2027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BB0DA33E-B877-476E-B822-255436D88F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24150" y="2571750"/>
            <a:ext cx="1809750" cy="2667000"/>
          </a:xfrm>
          <a:prstGeom xmlns:a="http://schemas.openxmlformats.org/drawingml/2006/main" prst="roundRect">
            <a:avLst>
              <a:gd name="adj" fmla="val 842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E8EDF5"/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9FC11EBC-BBB5-4FE0-A611-32713DDB70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95600" y="2800350"/>
            <a:ext cx="14668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263B7A"/>
                </a:solidFill>
              </a:defRPr>
            </a:pPr>
            <a:r>
              <a:rPr sz="1575" b="1">
                <a:solidFill>
                  <a:srgbClr val="263B7A"/>
                </a:solidFill>
              </a:rPr>
              <a:t>Система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C5FF0889-88E1-4462-9BFE-5D12A44C1A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95600" y="3295650"/>
            <a:ext cx="1466850" cy="1447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5D6B82"/>
                </a:solidFill>
              </a:defRPr>
            </a:pPr>
            <a:r>
              <a:rPr sz="1275" b="0">
                <a:solidFill>
                  <a:srgbClr val="5D6B82"/>
                </a:solidFill>
              </a:rPr>
              <a:t>базовий аудит</a:t>
            </a:r>
          </a:p>
          <a:p xmlns:a="http://schemas.openxmlformats.org/drawingml/2006/main">
            <a:pPr algn="l">
              <a:defRPr sz="1275" b="0">
                <a:solidFill>
                  <a:srgbClr val="5D6B82"/>
                </a:solidFill>
              </a:defRPr>
            </a:pPr>
            <a:r>
              <a:rPr sz="1275" b="0">
                <a:solidFill>
                  <a:srgbClr val="5D6B82"/>
                </a:solidFill>
              </a:rPr>
              <a:t>перегляд рекрутингу</a:t>
            </a:r>
          </a:p>
          <a:p xmlns:a="http://schemas.openxmlformats.org/drawingml/2006/main">
            <a:pPr algn="l">
              <a:defRPr sz="1275" b="0">
                <a:solidFill>
                  <a:srgbClr val="5D6B82"/>
                </a:solidFill>
              </a:defRPr>
            </a:pPr>
            <a:r>
              <a:rPr sz="1275" b="0">
                <a:solidFill>
                  <a:srgbClr val="5D6B82"/>
                </a:solidFill>
              </a:rPr>
              <a:t>work–life рекомендації</a:t>
            </a:r>
          </a:p>
          <a:p xmlns:a="http://schemas.openxmlformats.org/drawingml/2006/main">
            <a:pPr algn="l">
              <a:defRPr sz="1275" b="0">
                <a:solidFill>
                  <a:srgbClr val="5D6B82"/>
                </a:solidFill>
              </a:defRPr>
            </a:pPr>
            <a:r>
              <a:rPr sz="1275" b="0">
                <a:solidFill>
                  <a:srgbClr val="5D6B82"/>
                </a:solidFill>
              </a:rPr>
              <a:t>research guidance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B4513FD2-FF53-42DA-8482-C1349B0B3D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24150" y="5486400"/>
            <a:ext cx="1809750" cy="47625"/>
          </a:xfrm>
          <a:prstGeom xmlns:a="http://schemas.openxmlformats.org/drawingml/2006/main" prst="roundRect">
            <a:avLst>
              <a:gd name="adj" fmla="val 40000"/>
            </a:avLst>
          </a:prstGeom>
          <a:solidFill xmlns:a="http://schemas.openxmlformats.org/drawingml/2006/main">
            <a:srgbClr val="3F69B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962AB255-61C8-4DC5-A29E-A1B72DCACB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57750" y="2076450"/>
            <a:ext cx="1714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D7B36A"/>
                </a:solidFill>
              </a:defRPr>
            </a:pPr>
            <a:r>
              <a:rPr sz="2100" b="1">
                <a:solidFill>
                  <a:srgbClr val="D7B36A"/>
                </a:solidFill>
              </a:rPr>
              <a:t>2028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87729756-F557-4210-87D2-C8CF8C9F9B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57750" y="2571750"/>
            <a:ext cx="1809750" cy="2667000"/>
          </a:xfrm>
          <a:prstGeom xmlns:a="http://schemas.openxmlformats.org/drawingml/2006/main" prst="roundRect">
            <a:avLst>
              <a:gd name="adj" fmla="val 842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E8EDF5"/>
            </a:solidFill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C28F0CB6-451A-4E01-BDC2-EB70F5E455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0" y="2800350"/>
            <a:ext cx="14668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263B7A"/>
                </a:solidFill>
              </a:defRPr>
            </a:pPr>
            <a:r>
              <a:rPr sz="1575" b="1">
                <a:solidFill>
                  <a:srgbClr val="263B7A"/>
                </a:solidFill>
              </a:rPr>
              <a:t>Перевірка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5F33B1DB-CD57-41B6-A6DA-4417C4FE3D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0" y="3295650"/>
            <a:ext cx="1466850" cy="1447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5D6B82"/>
                </a:solidFill>
              </a:defRPr>
            </a:pPr>
            <a:r>
              <a:rPr sz="1275" b="0">
                <a:solidFill>
                  <a:srgbClr val="5D6B82"/>
                </a:solidFill>
              </a:rPr>
              <a:t>проміжне оцінювання</a:t>
            </a:r>
          </a:p>
          <a:p xmlns:a="http://schemas.openxmlformats.org/drawingml/2006/main">
            <a:pPr algn="l">
              <a:defRPr sz="1275" b="0">
                <a:solidFill>
                  <a:srgbClr val="5D6B82"/>
                </a:solidFill>
              </a:defRPr>
            </a:pPr>
            <a:r>
              <a:rPr sz="1275" b="0">
                <a:solidFill>
                  <a:srgbClr val="5D6B82"/>
                </a:solidFill>
              </a:rPr>
              <a:t>коригування заходів</a:t>
            </a:r>
          </a:p>
          <a:p xmlns:a="http://schemas.openxmlformats.org/drawingml/2006/main">
            <a:pPr algn="l">
              <a:defRPr sz="1275" b="0">
                <a:solidFill>
                  <a:srgbClr val="5D6B82"/>
                </a:solidFill>
              </a:defRPr>
            </a:pPr>
            <a:r>
              <a:rPr sz="1275" b="0">
                <a:solidFill>
                  <a:srgbClr val="5D6B82"/>
                </a:solidFill>
              </a:rPr>
              <a:t>аналіз ефективності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6F3A760F-2E2F-4B49-94F2-5C8EF6E525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57750" y="5486400"/>
            <a:ext cx="1809750" cy="47625"/>
          </a:xfrm>
          <a:prstGeom xmlns:a="http://schemas.openxmlformats.org/drawingml/2006/main" prst="roundRect">
            <a:avLst>
              <a:gd name="adj" fmla="val 40000"/>
            </a:avLst>
          </a:prstGeom>
          <a:solidFill xmlns:a="http://schemas.openxmlformats.org/drawingml/2006/main">
            <a:srgbClr val="D7B36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A1056F36-5F02-4219-A9B9-E894538987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91350" y="2076450"/>
            <a:ext cx="1714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4C9A86"/>
                </a:solidFill>
              </a:defRPr>
            </a:pPr>
            <a:r>
              <a:rPr sz="2100" b="1">
                <a:solidFill>
                  <a:srgbClr val="4C9A86"/>
                </a:solidFill>
              </a:rPr>
              <a:t>2029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D0C898C8-4285-485C-AF33-BFD98C05FC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91350" y="2571750"/>
            <a:ext cx="1809750" cy="2667000"/>
          </a:xfrm>
          <a:prstGeom xmlns:a="http://schemas.openxmlformats.org/drawingml/2006/main" prst="roundRect">
            <a:avLst>
              <a:gd name="adj" fmla="val 842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E8EDF5"/>
            </a:solidFill>
            <a:prstDash val="solid"/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5BCD39B6-AF14-453E-947C-AF847B6F1C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2800350"/>
            <a:ext cx="14668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263B7A"/>
                </a:solidFill>
              </a:defRPr>
            </a:pPr>
            <a:r>
              <a:rPr sz="1575" b="1">
                <a:solidFill>
                  <a:srgbClr val="263B7A"/>
                </a:solidFill>
              </a:rPr>
              <a:t>Розвиток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EC6CD3FC-D6FD-4045-A6A9-8B783A0198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295650"/>
            <a:ext cx="1466850" cy="1447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5D6B82"/>
                </a:solidFill>
              </a:defRPr>
            </a:pPr>
            <a:r>
              <a:rPr sz="1275" b="0">
                <a:solidFill>
                  <a:srgbClr val="5D6B82"/>
                </a:solidFill>
              </a:rPr>
              <a:t>інтеграція в освітні програми</a:t>
            </a:r>
          </a:p>
          <a:p xmlns:a="http://schemas.openxmlformats.org/drawingml/2006/main">
            <a:pPr algn="l">
              <a:defRPr sz="1275" b="0">
                <a:solidFill>
                  <a:srgbClr val="5D6B82"/>
                </a:solidFill>
              </a:defRPr>
            </a:pPr>
            <a:r>
              <a:rPr sz="1275" b="0">
                <a:solidFill>
                  <a:srgbClr val="5D6B82"/>
                </a:solidFill>
              </a:rPr>
              <a:t>менторство і лідерство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8D50B697-51E4-457A-951E-61BE442B99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91350" y="5486400"/>
            <a:ext cx="1809750" cy="47625"/>
          </a:xfrm>
          <a:prstGeom xmlns:a="http://schemas.openxmlformats.org/drawingml/2006/main" prst="roundRect">
            <a:avLst>
              <a:gd name="adj" fmla="val 40000"/>
            </a:avLst>
          </a:prstGeom>
          <a:solidFill xmlns:a="http://schemas.openxmlformats.org/drawingml/2006/main">
            <a:srgbClr val="4C9A8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D008E6B5-A5A7-4B5A-8AD4-E3909EC31C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24950" y="2076450"/>
            <a:ext cx="1714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263B7A"/>
                </a:solidFill>
              </a:defRPr>
            </a:pPr>
            <a:r>
              <a:rPr sz="2100" b="1">
                <a:solidFill>
                  <a:srgbClr val="263B7A"/>
                </a:solidFill>
              </a:rPr>
              <a:t>2030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4CE3D96F-5C81-4473-A63A-A859DF7F6E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24950" y="2571750"/>
            <a:ext cx="1809750" cy="2667000"/>
          </a:xfrm>
          <a:prstGeom xmlns:a="http://schemas.openxmlformats.org/drawingml/2006/main" prst="roundRect">
            <a:avLst>
              <a:gd name="adj" fmla="val 8421"/>
            </a:avLst>
          </a:prstGeom>
          <a:solidFill xmlns:a="http://schemas.openxmlformats.org/drawingml/2006/main">
            <a:srgbClr val="263B7A"/>
          </a:solidFill>
          <a:ln xmlns:a="http://schemas.openxmlformats.org/drawingml/2006/main" w="9525">
            <a:solidFill>
              <a:srgbClr val="263B7A"/>
            </a:solidFill>
            <a:prstDash val="solid"/>
          </a:ln>
        </p:spPr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16C8454F-3CD0-4320-902E-0FB735D386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96400" y="2800350"/>
            <a:ext cx="14668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D7B36A"/>
                </a:solidFill>
              </a:defRPr>
            </a:pPr>
            <a:r>
              <a:rPr sz="1575" b="1">
                <a:solidFill>
                  <a:srgbClr val="D7B36A"/>
                </a:solidFill>
              </a:rPr>
              <a:t>Результат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7859E9A4-AFE0-4BF5-B0AD-9327A893C3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96400" y="3295650"/>
            <a:ext cx="1466850" cy="1447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FFFFFF"/>
                </a:solidFill>
              </a:defRPr>
            </a:pPr>
            <a:r>
              <a:rPr sz="1275" b="0">
                <a:solidFill>
                  <a:srgbClr val="FFFFFF"/>
                </a:solidFill>
              </a:rPr>
              <a:t>підсумкова оцінка</a:t>
            </a:r>
          </a:p>
          <a:p xmlns:a="http://schemas.openxmlformats.org/drawingml/2006/main">
            <a:pPr algn="l">
              <a:defRPr sz="1275" b="0">
                <a:solidFill>
                  <a:srgbClr val="FFFFFF"/>
                </a:solidFill>
              </a:defRPr>
            </a:pPr>
            <a:r>
              <a:rPr sz="1275" b="0">
                <a:solidFill>
                  <a:srgbClr val="FFFFFF"/>
                </a:solidFill>
              </a:rPr>
              <a:t>оновлений GEP</a:t>
            </a:r>
          </a:p>
          <a:p xmlns:a="http://schemas.openxmlformats.org/drawingml/2006/main">
            <a:pPr algn="l">
              <a:defRPr sz="1275" b="0">
                <a:solidFill>
                  <a:srgbClr val="FFFFFF"/>
                </a:solidFill>
              </a:defRPr>
            </a:pPr>
            <a:r>
              <a:rPr sz="1275" b="0">
                <a:solidFill>
                  <a:srgbClr val="FFFFFF"/>
                </a:solidFill>
              </a:rPr>
              <a:t>стала система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A2F95F81-39CE-43F6-9B01-6EB2A341E1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24950" y="5486400"/>
            <a:ext cx="1809750" cy="47625"/>
          </a:xfrm>
          <a:prstGeom xmlns:a="http://schemas.openxmlformats.org/drawingml/2006/main" prst="roundRect">
            <a:avLst>
              <a:gd name="adj" fmla="val 40000"/>
            </a:avLst>
          </a:prstGeom>
          <a:solidFill xmlns:a="http://schemas.openxmlformats.org/drawingml/2006/main">
            <a:srgbClr val="263B7A"/>
          </a:solidFill>
          <a:ln xmlns:a="http://schemas.openxmlformats.org/drawingml/2006/main" w="0">
            <a:noFill/>
            <a:prstDash val="solid"/>
          </a:ln>
        </p:spPr>
      </p:sp>
    </p:spTree>
    <p:extLst>
      <p:ext uri="{BB962C8B-B14F-4D97-AF65-F5344CB8AC3E}">
        <p14:creationId xmlns:p14="http://schemas.microsoft.com/office/powerpoint/2010/main" val="1142486531"/>
      </p:ext>
    </p:extLst>
  </p:cSld>
</p:sld>
</file>

<file path=ppt/slides/slide1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41D41CB4-391D-43C5-951D-B90A4886C4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F7F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39B8CBBE-569C-4BD9-8327-1786418BD8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714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63B7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ACD4B054-05F2-4BF5-ACD2-9665E6678A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266700"/>
            <a:ext cx="3429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3F69B1"/>
                </a:solidFill>
              </a:defRPr>
            </a:pPr>
            <a:r>
              <a:rPr sz="975" b="1">
                <a:solidFill>
                  <a:srgbClr val="3F69B1"/>
                </a:solidFill>
              </a:rPr>
              <a:t>КЛЮЧОВІ ПОКАЗНИКИ</a:t>
            </a:r>
          </a:p>
        </p:txBody>
      </p:sp>
      <p:pic>
        <p:nvPicPr>
          <p:cNvPr id="29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f77254e88aa4acf"/>
          <a:stretch xmlns:a="http://schemas.openxmlformats.org/drawingml/2006/main"/>
        </p:blipFill>
        <p:spPr>
          <a:xfrm xmlns:a="http://schemas.openxmlformats.org/drawingml/2006/main">
            <a:off x="11001042" y="323850"/>
            <a:ext cx="438816" cy="514350"/>
          </a:xfrm>
          <a:prstGeom xmlns:a="http://schemas.openxmlformats.org/drawingml/2006/main" prst="rect">
            <a:avLst/>
          </a:prstGeom>
        </p:spPr>
      </p:pic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E5C5148B-A7B5-4139-82B7-7DDC011E7A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6534150"/>
            <a:ext cx="10953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EDF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E5566F23-97E4-42E1-B2FE-9AC28A7223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6591300"/>
            <a:ext cx="285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5D6B82"/>
                </a:solidFill>
              </a:defRPr>
            </a:pPr>
            <a:r>
              <a:rPr sz="825" b="0">
                <a:solidFill>
                  <a:srgbClr val="5D6B82"/>
                </a:solidFill>
              </a:rPr>
              <a:t>ОНМедУ • 2026–2030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AC0A21F0-0E6A-434E-9ACD-65AC837AE3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91875" y="6591300"/>
            <a:ext cx="3429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5D6B82"/>
                </a:solidFill>
              </a:defRPr>
            </a:pPr>
            <a:r>
              <a:rPr sz="825" b="1">
                <a:solidFill>
                  <a:srgbClr val="5D6B82"/>
                </a:solidFill>
              </a:rPr>
              <a:t>13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7CB31D89-2122-4934-8358-42042226B1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781050"/>
            <a:ext cx="100965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6233F"/>
                </a:solidFill>
              </a:defRPr>
            </a:pPr>
            <a:r>
              <a:rPr sz="2850" b="1">
                <a:solidFill>
                  <a:srgbClr val="16233F"/>
                </a:solidFill>
              </a:rPr>
              <a:t>KPI фіксують не наміри, а вимірюваний прогрес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82785B5E-1B38-4B72-8DBB-4AC60B724A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1438275"/>
            <a:ext cx="838200" cy="47625"/>
          </a:xfrm>
          <a:prstGeom xmlns:a="http://schemas.openxmlformats.org/drawingml/2006/main" prst="roundRect">
            <a:avLst>
              <a:gd name="adj" fmla="val 40000"/>
            </a:avLst>
          </a:prstGeom>
          <a:solidFill xmlns:a="http://schemas.openxmlformats.org/drawingml/2006/main">
            <a:srgbClr val="1CA6B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F9707F83-4C3E-4DA4-98FB-0961DFF39B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095500"/>
            <a:ext cx="200025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300" b="1">
                <a:solidFill>
                  <a:srgbClr val="1CA6B7"/>
                </a:solidFill>
              </a:defRPr>
            </a:pPr>
            <a:r>
              <a:rPr sz="3300" b="1">
                <a:solidFill>
                  <a:srgbClr val="1CA6B7"/>
                </a:solidFill>
              </a:rPr>
              <a:t>100%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BB059E4C-93F4-4133-8F82-8A538D606F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762250"/>
            <a:ext cx="1952625" cy="838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5D6B82"/>
                </a:solidFill>
              </a:defRPr>
            </a:pPr>
            <a:r>
              <a:rPr sz="1275" b="0">
                <a:solidFill>
                  <a:srgbClr val="5D6B82"/>
                </a:solidFill>
              </a:rPr>
              <a:t>кадрових категорій охоплено даними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A832FA93-E0DD-4455-91AB-25CAE3B695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76600" y="2095500"/>
            <a:ext cx="200025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300" b="1">
                <a:solidFill>
                  <a:srgbClr val="3F69B1"/>
                </a:solidFill>
              </a:defRPr>
            </a:pPr>
            <a:r>
              <a:rPr sz="3300" b="1">
                <a:solidFill>
                  <a:srgbClr val="3F69B1"/>
                </a:solidFill>
              </a:rPr>
              <a:t>90%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E1EDBF37-8902-4D7D-AB42-2701180C62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76600" y="2762250"/>
            <a:ext cx="1952625" cy="838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5D6B82"/>
                </a:solidFill>
              </a:defRPr>
            </a:pPr>
            <a:r>
              <a:rPr sz="1275" b="0">
                <a:solidFill>
                  <a:srgbClr val="5D6B82"/>
                </a:solidFill>
              </a:rPr>
              <a:t>керівників пройшли базове навчання до 2030 року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FC6DC27B-C8D2-412E-A2B8-527525D87D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53150" y="2095500"/>
            <a:ext cx="200025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300" b="1">
                <a:solidFill>
                  <a:srgbClr val="D7B36A"/>
                </a:solidFill>
              </a:defRPr>
            </a:pPr>
            <a:r>
              <a:rPr sz="3300" b="1">
                <a:solidFill>
                  <a:srgbClr val="D7B36A"/>
                </a:solidFill>
              </a:rPr>
              <a:t>100%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FA48D90F-207D-4A05-879D-9C1BD1D6AD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53150" y="2762250"/>
            <a:ext cx="1952625" cy="838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5D6B82"/>
                </a:solidFill>
              </a:defRPr>
            </a:pPr>
            <a:r>
              <a:rPr sz="1275" b="0">
                <a:solidFill>
                  <a:srgbClr val="5D6B82"/>
                </a:solidFill>
              </a:rPr>
              <a:t>публічних вакансій мають недискримінаційну мову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52CC7DE6-5300-4AA7-A6A7-872DFAE6BC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0" y="2095500"/>
            <a:ext cx="200025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300" b="1">
                <a:solidFill>
                  <a:srgbClr val="4C9A86"/>
                </a:solidFill>
              </a:defRPr>
            </a:pPr>
            <a:r>
              <a:rPr sz="3300" b="1">
                <a:solidFill>
                  <a:srgbClr val="4C9A86"/>
                </a:solidFill>
              </a:rPr>
              <a:t>100%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A861CBAE-7634-4BD1-9F30-DCEB61866D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0" y="2762250"/>
            <a:ext cx="1952625" cy="838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5D6B82"/>
                </a:solidFill>
              </a:defRPr>
            </a:pPr>
            <a:r>
              <a:rPr sz="1275" b="0">
                <a:solidFill>
                  <a:srgbClr val="5D6B82"/>
                </a:solidFill>
              </a:rPr>
              <a:t>освітніх програм оцінено щодо релевантності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49A633CE-921C-408D-A2C2-DF68FAC5F6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3962400"/>
            <a:ext cx="10458450" cy="1524000"/>
          </a:xfrm>
          <a:prstGeom xmlns:a="http://schemas.openxmlformats.org/drawingml/2006/main" prst="roundRect">
            <a:avLst>
              <a:gd name="adj" fmla="val 1000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E8EDF5"/>
            </a:solidFill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C8CAD44F-75C4-48B1-B52D-355D6A1077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4238625"/>
            <a:ext cx="1714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263B7A"/>
                </a:solidFill>
              </a:defRPr>
            </a:pPr>
            <a:r>
              <a:rPr sz="1875" b="1">
                <a:solidFill>
                  <a:srgbClr val="263B7A"/>
                </a:solidFill>
              </a:rPr>
              <a:t>ЩОРІЧНО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D8DB7BDE-731C-4C92-BF57-F0B254C1CB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24150" y="4238625"/>
            <a:ext cx="1714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16233F"/>
                </a:solidFill>
              </a:defRPr>
            </a:pPr>
            <a:r>
              <a:rPr sz="1425" b="1">
                <a:solidFill>
                  <a:srgbClr val="16233F"/>
                </a:solidFill>
              </a:rPr>
              <a:t>звіт GEP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5C675ACB-E183-4AC0-8947-B17DC550D8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0" y="4238625"/>
            <a:ext cx="2095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16233F"/>
                </a:solidFill>
              </a:defRPr>
            </a:pPr>
            <a:r>
              <a:rPr sz="1425" b="1">
                <a:solidFill>
                  <a:srgbClr val="16233F"/>
                </a:solidFill>
              </a:rPr>
              <a:t>аналіз лідерства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50E733B1-6920-49C6-B1B6-31DE6301DC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62750" y="4238625"/>
            <a:ext cx="2095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16233F"/>
                </a:solidFill>
              </a:defRPr>
            </a:pPr>
            <a:r>
              <a:rPr sz="1425" b="1">
                <a:solidFill>
                  <a:srgbClr val="16233F"/>
                </a:solidFill>
              </a:rPr>
              <a:t>аналіз просування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9DC0A1D4-9010-4F3C-AE94-1DF42DCE8B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0" y="4238625"/>
            <a:ext cx="1809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16233F"/>
                </a:solidFill>
              </a:defRPr>
            </a:pPr>
            <a:r>
              <a:rPr sz="1425" b="1">
                <a:solidFill>
                  <a:srgbClr val="16233F"/>
                </a:solidFill>
              </a:rPr>
              <a:t>моніторинг оплати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692A9A4A-ED0A-4A69-B43A-6BD3EB885A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4819650"/>
            <a:ext cx="99060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EDF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E6C86648-ABEC-40CB-BDC6-3F3B3D2AA9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5000625"/>
            <a:ext cx="9715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E07A77"/>
                </a:solidFill>
              </a:defRPr>
            </a:pPr>
            <a:r>
              <a:rPr sz="1350" b="1">
                <a:solidFill>
                  <a:srgbClr val="E07A77"/>
                </a:solidFill>
              </a:rPr>
              <a:t>100% офіційних звернень реєструються та розглядаються за встановленою процедурою</a:t>
            </a:r>
          </a:p>
        </p:txBody>
      </p:sp>
    </p:spTree>
    <p:extLst>
      <p:ext uri="{BB962C8B-B14F-4D97-AF65-F5344CB8AC3E}">
        <p14:creationId xmlns:p14="http://schemas.microsoft.com/office/powerpoint/2010/main" val="823840371"/>
      </p:ext>
    </p:extLst>
  </p:cSld>
</p:sld>
</file>

<file path=ppt/slides/slide1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C85F6273-81D1-4A7B-9B4F-E39782A94D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F7F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28A6FF48-FB69-48A8-88CF-24D6BB0709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714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63B7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7B98577D-6A78-486B-9936-C0C99762BE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266700"/>
            <a:ext cx="3429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3F69B1"/>
                </a:solidFill>
              </a:defRPr>
            </a:pPr>
            <a:r>
              <a:rPr sz="975" b="1">
                <a:solidFill>
                  <a:srgbClr val="3F69B1"/>
                </a:solidFill>
              </a:rPr>
              <a:t>ОЦІНЮВАННЯ</a:t>
            </a:r>
          </a:p>
        </p:txBody>
      </p:sp>
      <p:pic>
        <p:nvPicPr>
          <p:cNvPr id="2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02cc910d28e4d52"/>
          <a:stretch xmlns:a="http://schemas.openxmlformats.org/drawingml/2006/main"/>
        </p:blipFill>
        <p:spPr>
          <a:xfrm xmlns:a="http://schemas.openxmlformats.org/drawingml/2006/main">
            <a:off x="11001042" y="323850"/>
            <a:ext cx="438816" cy="514350"/>
          </a:xfrm>
          <a:prstGeom xmlns:a="http://schemas.openxmlformats.org/drawingml/2006/main" prst="rect">
            <a:avLst/>
          </a:prstGeom>
        </p:spPr>
      </p:pic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24DDBA2A-E30F-42FC-9B2A-04B0DD8871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6534150"/>
            <a:ext cx="10953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EDF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CE056C3B-A24A-4C70-B764-C871E64BCA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6591300"/>
            <a:ext cx="285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5D6B82"/>
                </a:solidFill>
              </a:defRPr>
            </a:pPr>
            <a:r>
              <a:rPr sz="825" b="0">
                <a:solidFill>
                  <a:srgbClr val="5D6B82"/>
                </a:solidFill>
              </a:rPr>
              <a:t>ОНМедУ • 2026–2030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65F0392F-4755-434E-B8B1-50F64F9803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91875" y="6591300"/>
            <a:ext cx="3429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5D6B82"/>
                </a:solidFill>
              </a:defRPr>
            </a:pPr>
            <a:r>
              <a:rPr sz="825" b="1">
                <a:solidFill>
                  <a:srgbClr val="5D6B82"/>
                </a:solidFill>
              </a:rPr>
              <a:t>14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6202E50C-DE5F-4975-B397-0CF3DE6389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781050"/>
            <a:ext cx="100965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6233F"/>
                </a:solidFill>
              </a:defRPr>
            </a:pPr>
            <a:r>
              <a:rPr sz="2850" b="1">
                <a:solidFill>
                  <a:srgbClr val="16233F"/>
                </a:solidFill>
              </a:rPr>
              <a:t>Три рівні оцінювання забезпечують коригування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AA76FDA2-955B-42B9-AF26-B9E7DDD85A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1438275"/>
            <a:ext cx="838200" cy="47625"/>
          </a:xfrm>
          <a:prstGeom xmlns:a="http://schemas.openxmlformats.org/drawingml/2006/main" prst="roundRect">
            <a:avLst>
              <a:gd name="adj" fmla="val 40000"/>
            </a:avLst>
          </a:prstGeom>
          <a:solidFill xmlns:a="http://schemas.openxmlformats.org/drawingml/2006/main">
            <a:srgbClr val="1CA6B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B7412F81-6A33-4364-B9FE-48A87ED082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2133600"/>
            <a:ext cx="16192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1CA6B7"/>
                </a:solidFill>
              </a:defRPr>
            </a:pPr>
            <a:r>
              <a:rPr sz="2100" b="1">
                <a:solidFill>
                  <a:srgbClr val="1CA6B7"/>
                </a:solidFill>
              </a:rPr>
              <a:t>ЩОРІЧНО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A324BB25-B4AB-4491-BC80-973B8FF7BC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76500" y="2057400"/>
            <a:ext cx="8572500" cy="933450"/>
          </a:xfrm>
          <a:prstGeom xmlns:a="http://schemas.openxmlformats.org/drawingml/2006/main" prst="roundRect">
            <a:avLst>
              <a:gd name="adj" fmla="val 16327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E8EDF5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40CB38D1-3CB2-4F39-870C-9959D7302B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81300" y="2209800"/>
            <a:ext cx="3048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263B7A"/>
                </a:solidFill>
              </a:defRPr>
            </a:pPr>
            <a:r>
              <a:rPr sz="1725" b="1">
                <a:solidFill>
                  <a:srgbClr val="263B7A"/>
                </a:solidFill>
              </a:rPr>
              <a:t>Поточний моніторинг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E65FA19F-FB93-448D-B186-E77ACD8975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00750" y="2238375"/>
            <a:ext cx="4667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5D6B82"/>
                </a:solidFill>
              </a:defRPr>
            </a:pPr>
            <a:r>
              <a:rPr sz="1350" b="0">
                <a:solidFill>
                  <a:srgbClr val="5D6B82"/>
                </a:solidFill>
              </a:rPr>
              <a:t>дані • KPI • виконання заходів • ризики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905BA185-4F94-479D-97B2-A8496B8D66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3371850"/>
            <a:ext cx="16192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D7B36A"/>
                </a:solidFill>
              </a:defRPr>
            </a:pPr>
            <a:r>
              <a:rPr sz="2100" b="1">
                <a:solidFill>
                  <a:srgbClr val="D7B36A"/>
                </a:solidFill>
              </a:rPr>
              <a:t>2028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8B380BDD-9BA3-4918-BE12-253031C82C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76500" y="3295650"/>
            <a:ext cx="8572500" cy="933450"/>
          </a:xfrm>
          <a:prstGeom xmlns:a="http://schemas.openxmlformats.org/drawingml/2006/main" prst="roundRect">
            <a:avLst>
              <a:gd name="adj" fmla="val 16327"/>
            </a:avLst>
          </a:prstGeom>
          <a:solidFill xmlns:a="http://schemas.openxmlformats.org/drawingml/2006/main">
            <a:srgbClr val="DDECF6"/>
          </a:solidFill>
          <a:ln xmlns:a="http://schemas.openxmlformats.org/drawingml/2006/main" w="9525">
            <a:solidFill>
              <a:srgbClr val="E8EDF5"/>
            </a:solidFill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56BBC754-4A30-4BBC-8F46-FBECA85A7F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81300" y="3448050"/>
            <a:ext cx="3048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263B7A"/>
                </a:solidFill>
              </a:defRPr>
            </a:pPr>
            <a:r>
              <a:rPr sz="1725" b="1">
                <a:solidFill>
                  <a:srgbClr val="263B7A"/>
                </a:solidFill>
              </a:rPr>
              <a:t>Проміжне оцінювання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4DB4B8A2-86C5-4D5A-B9DB-6A6BCB9400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00750" y="3476625"/>
            <a:ext cx="4667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5D6B82"/>
                </a:solidFill>
              </a:defRPr>
            </a:pPr>
            <a:r>
              <a:rPr sz="1350" b="0">
                <a:solidFill>
                  <a:srgbClr val="5D6B82"/>
                </a:solidFill>
              </a:rPr>
              <a:t>результативність • прогалини • коригування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FEDF9FB9-D601-4E3C-916B-6876F0E5FB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4610100"/>
            <a:ext cx="16192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4C9A86"/>
                </a:solidFill>
              </a:defRPr>
            </a:pPr>
            <a:r>
              <a:rPr sz="2100" b="1">
                <a:solidFill>
                  <a:srgbClr val="4C9A86"/>
                </a:solidFill>
              </a:rPr>
              <a:t>2030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087C7D74-6D3F-408E-9B85-12C095E5B3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76500" y="4533900"/>
            <a:ext cx="8572500" cy="933450"/>
          </a:xfrm>
          <a:prstGeom xmlns:a="http://schemas.openxmlformats.org/drawingml/2006/main" prst="roundRect">
            <a:avLst>
              <a:gd name="adj" fmla="val 16327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E8EDF5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C18AF261-B3AA-4D81-9A94-FF6C0AA7FC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81300" y="4686300"/>
            <a:ext cx="3048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263B7A"/>
                </a:solidFill>
              </a:defRPr>
            </a:pPr>
            <a:r>
              <a:rPr sz="1725" b="1">
                <a:solidFill>
                  <a:srgbClr val="263B7A"/>
                </a:solidFill>
              </a:rPr>
              <a:t>Підсумкова оцінка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1F577D65-74BB-4B55-BBC5-24A68216C2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00750" y="4714875"/>
            <a:ext cx="4667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5D6B82"/>
                </a:solidFill>
              </a:defRPr>
            </a:pPr>
            <a:r>
              <a:rPr sz="1350" b="0">
                <a:solidFill>
                  <a:srgbClr val="5D6B82"/>
                </a:solidFill>
              </a:rPr>
              <a:t>досягнення цілей • уроки • новий GEP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15753DE7-E3E3-4745-8244-BA0E7E957D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943600"/>
            <a:ext cx="10096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16233F"/>
                </a:solidFill>
              </a:defRPr>
            </a:pPr>
            <a:r>
              <a:rPr sz="1350" b="1">
                <a:solidFill>
                  <a:srgbClr val="16233F"/>
                </a:solidFill>
              </a:rPr>
              <a:t>Щорічний звіт оприлюднюється в обсязі, що не порушує вимог захисту персональних даних.</a:t>
            </a:r>
          </a:p>
        </p:txBody>
      </p:sp>
    </p:spTree>
    <p:extLst>
      <p:ext uri="{BB962C8B-B14F-4D97-AF65-F5344CB8AC3E}">
        <p14:creationId xmlns:p14="http://schemas.microsoft.com/office/powerpoint/2010/main" val="214495475"/>
      </p:ext>
    </p:extLst>
  </p:cSld>
</p:sld>
</file>

<file path=ppt/slides/slide1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48232AF5-92BE-4E49-A313-150A13CFD2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F7F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19E3F4CD-0C6E-48C9-BF60-208E776C08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714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63B7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F7BC8A1F-B370-4387-92A6-A46E64A224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266700"/>
            <a:ext cx="3429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3F69B1"/>
                </a:solidFill>
              </a:defRPr>
            </a:pPr>
            <a:r>
              <a:rPr sz="975" b="1">
                <a:solidFill>
                  <a:srgbClr val="3F69B1"/>
                </a:solidFill>
              </a:rPr>
              <a:t>ВІДПОВІДНІСТЬ</a:t>
            </a:r>
          </a:p>
        </p:txBody>
      </p:sp>
      <p:pic>
        <p:nvPicPr>
          <p:cNvPr id="3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a6da0cde02047fe"/>
          <a:stretch xmlns:a="http://schemas.openxmlformats.org/drawingml/2006/main"/>
        </p:blipFill>
        <p:spPr>
          <a:xfrm xmlns:a="http://schemas.openxmlformats.org/drawingml/2006/main">
            <a:off x="11001042" y="323850"/>
            <a:ext cx="438816" cy="514350"/>
          </a:xfrm>
          <a:prstGeom xmlns:a="http://schemas.openxmlformats.org/drawingml/2006/main" prst="rect">
            <a:avLst/>
          </a:prstGeom>
        </p:spPr>
      </p:pic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E38DA691-0E76-4BDD-A1F4-056BC80C27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6534150"/>
            <a:ext cx="10953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EDF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2E5D1B9E-7212-4BAA-86F3-05D5F48765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6591300"/>
            <a:ext cx="285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5D6B82"/>
                </a:solidFill>
              </a:defRPr>
            </a:pPr>
            <a:r>
              <a:rPr sz="825" b="0">
                <a:solidFill>
                  <a:srgbClr val="5D6B82"/>
                </a:solidFill>
              </a:rPr>
              <a:t>ОНМедУ • 2026–2030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86EBE3F5-5AD8-4F11-A234-ED2A87ADEE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91875" y="6591300"/>
            <a:ext cx="3429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5D6B82"/>
                </a:solidFill>
              </a:defRPr>
            </a:pPr>
            <a:r>
              <a:rPr sz="825" b="1">
                <a:solidFill>
                  <a:srgbClr val="5D6B82"/>
                </a:solidFill>
              </a:rPr>
              <a:t>15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6DE532AE-5FAF-4871-9752-CB4F99E6DD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781050"/>
            <a:ext cx="100965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6233F"/>
                </a:solidFill>
              </a:defRPr>
            </a:pPr>
            <a:r>
              <a:rPr sz="2850" b="1">
                <a:solidFill>
                  <a:srgbClr val="16233F"/>
                </a:solidFill>
              </a:rPr>
              <a:t>GEP поєднує вимоги ЄС і потреби ОНМедУ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E2C872E8-A183-4FF0-97F4-6D8B3970C3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1438275"/>
            <a:ext cx="838200" cy="47625"/>
          </a:xfrm>
          <a:prstGeom xmlns:a="http://schemas.openxmlformats.org/drawingml/2006/main" prst="roundRect">
            <a:avLst>
              <a:gd name="adj" fmla="val 40000"/>
            </a:avLst>
          </a:prstGeom>
          <a:solidFill xmlns:a="http://schemas.openxmlformats.org/drawingml/2006/main">
            <a:srgbClr val="1CA6B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D22CADFF-F677-45D7-A948-C0074C8313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2133600"/>
            <a:ext cx="4857750" cy="3200400"/>
          </a:xfrm>
          <a:prstGeom xmlns:a="http://schemas.openxmlformats.org/drawingml/2006/main" prst="roundRect">
            <a:avLst>
              <a:gd name="adj" fmla="val 5357"/>
            </a:avLst>
          </a:prstGeom>
          <a:solidFill xmlns:a="http://schemas.openxmlformats.org/drawingml/2006/main">
            <a:srgbClr val="263B7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4DB953CB-D673-4022-9161-FC4C424467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2419350"/>
            <a:ext cx="27622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D7B36A"/>
                </a:solidFill>
              </a:defRPr>
            </a:pPr>
            <a:r>
              <a:rPr sz="1350" b="1">
                <a:solidFill>
                  <a:srgbClr val="D7B36A"/>
                </a:solidFill>
              </a:rPr>
              <a:t>HORIZON EUROPE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4E6EA8B9-6155-4E84-839B-835E2574EE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" y="3095625"/>
            <a:ext cx="95250" cy="952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D7B36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0774AB67-D495-44B2-8A7A-D9D2E73080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19200" y="3009900"/>
            <a:ext cx="36766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публічний документ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A0EDAED6-56C2-4893-B736-2671D7C575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" y="3533775"/>
            <a:ext cx="95250" cy="952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D7B36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AC80F58B-631E-4843-B4A1-374A83CB2F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19200" y="3448050"/>
            <a:ext cx="36766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виділені ресурси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CF7283CB-0E83-4AEF-A541-FA84A8906C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" y="3971925"/>
            <a:ext cx="95250" cy="952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D7B36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66B201BE-6E53-4CD0-A2E3-2CABD83BD3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19200" y="3886200"/>
            <a:ext cx="36766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дані та моніторинг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CE9132E3-EBF4-47B8-B76A-8537C99154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" y="4410075"/>
            <a:ext cx="95250" cy="952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D7B36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C41FFFE6-2DF0-42F3-9EAD-C7EEF280E8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19200" y="4324350"/>
            <a:ext cx="36766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навчання і розвиток спроможності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AB99321F-A4E9-431B-8941-5EDC551A34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" y="4848225"/>
            <a:ext cx="95250" cy="952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D7B36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5121DC89-135C-4F34-9BEA-2FD8F10195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19200" y="4762500"/>
            <a:ext cx="36766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п’ять тематичних напрямів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0DDECF63-8624-48CF-9AEF-96E079AA77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10250" y="2133600"/>
            <a:ext cx="5238750" cy="3200400"/>
          </a:xfrm>
          <a:prstGeom xmlns:a="http://schemas.openxmlformats.org/drawingml/2006/main" prst="roundRect">
            <a:avLst>
              <a:gd name="adj" fmla="val 5357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E8EDF5"/>
            </a:solidFill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946FADD4-3F8C-4DEF-B7FE-B0B35B5114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15050" y="2419350"/>
            <a:ext cx="22860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1CA6B7"/>
                </a:solidFill>
              </a:defRPr>
            </a:pPr>
            <a:r>
              <a:rPr sz="1350" b="1">
                <a:solidFill>
                  <a:srgbClr val="1CA6B7"/>
                </a:solidFill>
              </a:rPr>
              <a:t>ОНМедУ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8CBEC264-DDEE-466C-A89E-D043005CD1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10300" y="3095625"/>
            <a:ext cx="95250" cy="952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1CA6B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87C4FBB4-D44E-4740-9E43-AEB23B5A19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3009900"/>
            <a:ext cx="40576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16233F"/>
                </a:solidFill>
              </a:defRPr>
            </a:pPr>
            <a:r>
              <a:rPr sz="1350" b="0">
                <a:solidFill>
                  <a:srgbClr val="16233F"/>
                </a:solidFill>
              </a:rPr>
              <a:t>клінічна релевантність sex/gender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C242B750-EFC9-4FC8-801C-ADA48CF955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10300" y="3533775"/>
            <a:ext cx="95250" cy="952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1CA6B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C2BA20ED-CBE6-4E64-8FCE-BD4D513645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3448050"/>
            <a:ext cx="40576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16233F"/>
                </a:solidFill>
              </a:defRPr>
            </a:pPr>
            <a:r>
              <a:rPr sz="1350" b="0">
                <a:solidFill>
                  <a:srgbClr val="16233F"/>
                </a:solidFill>
              </a:rPr>
              <a:t>гендерно чутлива медична освіта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20336AC9-1B9B-48AA-BF91-DDF8C6687B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10300" y="3971925"/>
            <a:ext cx="95250" cy="952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1CA6B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ADFA7454-B985-42A2-8FBA-57D8535ACA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3886200"/>
            <a:ext cx="40576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16233F"/>
                </a:solidFill>
              </a:defRPr>
            </a:pPr>
            <a:r>
              <a:rPr sz="1350" b="0">
                <a:solidFill>
                  <a:srgbClr val="16233F"/>
                </a:solidFill>
              </a:rPr>
              <a:t>якість дизайну досліджень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0134DF63-8F6D-4132-8947-728E2146C9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10300" y="4410075"/>
            <a:ext cx="95250" cy="952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1CA6B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62A6E7B4-C7B5-4DA4-AB28-8017ABCFA9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4324350"/>
            <a:ext cx="40576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16233F"/>
                </a:solidFill>
              </a:defRPr>
            </a:pPr>
            <a:r>
              <a:rPr sz="1350" b="0">
                <a:solidFill>
                  <a:srgbClr val="16233F"/>
                </a:solidFill>
              </a:rPr>
              <a:t>безпечна університетська культура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C15AEDE0-6E61-499F-B59F-F31F3B55D2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10300" y="4848225"/>
            <a:ext cx="95250" cy="952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1CA6B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01140D9E-7983-40CD-B7F6-3E80725C3C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4762500"/>
            <a:ext cx="40576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16233F"/>
                </a:solidFill>
              </a:defRPr>
            </a:pPr>
            <a:r>
              <a:rPr sz="1350" b="0">
                <a:solidFill>
                  <a:srgbClr val="16233F"/>
                </a:solidFill>
              </a:rPr>
              <a:t>стійкість в умовах війни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FEE6573D-EE1A-45D3-A152-596AB8312A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791200"/>
            <a:ext cx="10096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650" b="1">
                <a:solidFill>
                  <a:srgbClr val="263B7A"/>
                </a:solidFill>
              </a:defRPr>
            </a:pPr>
            <a:r>
              <a:rPr sz="1650" b="1">
                <a:solidFill>
                  <a:srgbClr val="263B7A"/>
                </a:solidFill>
              </a:rPr>
              <a:t>Результат: інституційна відповідність, сильніші проєктні заявки та вища якість управління.</a:t>
            </a:r>
          </a:p>
        </p:txBody>
      </p:sp>
    </p:spTree>
    <p:extLst>
      <p:ext uri="{BB962C8B-B14F-4D97-AF65-F5344CB8AC3E}">
        <p14:creationId xmlns:p14="http://schemas.microsoft.com/office/powerpoint/2010/main" val="1053395205"/>
      </p:ext>
    </p:extLst>
  </p:cSld>
</p:sld>
</file>

<file path=ppt/slides/slide1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EB0F2165-05C5-47D6-927C-6B8ED7FACE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265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E895CB43-B189-43A8-9AA7-569D8FE338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905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CA6B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31E912D4-401C-41D9-B566-9762FADE81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06100" y="266700"/>
            <a:ext cx="1028700" cy="628650"/>
          </a:xfrm>
          <a:prstGeom xmlns:a="http://schemas.openxmlformats.org/drawingml/2006/main" prst="roundRect">
            <a:avLst>
              <a:gd name="adj" fmla="val 15152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pic>
        <p:nvPicPr>
          <p:cNvPr id="23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5156963e17c4c7c"/>
          <a:stretch xmlns:a="http://schemas.openxmlformats.org/drawingml/2006/main"/>
        </p:blipFill>
        <p:spPr>
          <a:xfrm xmlns:a="http://schemas.openxmlformats.org/drawingml/2006/main">
            <a:off x="11001042" y="323850"/>
            <a:ext cx="438816" cy="514350"/>
          </a:xfrm>
          <a:prstGeom xmlns:a="http://schemas.openxmlformats.org/drawingml/2006/main" prst="rect">
            <a:avLst/>
          </a:prstGeom>
        </p:spPr>
      </p:pic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9F41539E-14BF-4804-8D7E-605C6CDD79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609600"/>
            <a:ext cx="2095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D7B36A"/>
                </a:solidFill>
              </a:defRPr>
            </a:pPr>
            <a:r>
              <a:rPr sz="1125" b="1">
                <a:solidFill>
                  <a:srgbClr val="D7B36A"/>
                </a:solidFill>
              </a:rPr>
              <a:t>РІШЕННЯ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B7458C6E-321F-4A6B-BF4C-E854738E1D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1257300"/>
            <a:ext cx="7524750" cy="1238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900" b="1">
                <a:solidFill>
                  <a:srgbClr val="FFFFFF"/>
                </a:solidFill>
              </a:defRPr>
            </a:pPr>
            <a:r>
              <a:rPr sz="3900" b="1">
                <a:solidFill>
                  <a:srgbClr val="FFFFFF"/>
                </a:solidFill>
              </a:rPr>
              <a:t>Затвердити GEP</a:t>
            </a:r>
          </a:p>
          <a:p xmlns:a="http://schemas.openxmlformats.org/drawingml/2006/main">
            <a:pPr algn="l">
              <a:defRPr sz="3900" b="1">
                <a:solidFill>
                  <a:srgbClr val="FFFFFF"/>
                </a:solidFill>
              </a:defRPr>
            </a:pPr>
            <a:r>
              <a:rPr sz="3900" b="1">
                <a:solidFill>
                  <a:srgbClr val="FFFFFF"/>
                </a:solidFill>
              </a:rPr>
              <a:t>і запустити реалізацію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236628EA-92FD-45A4-837F-ADB96BDE5C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3067050"/>
            <a:ext cx="34290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DDECF6"/>
                </a:solidFill>
              </a:defRPr>
            </a:pPr>
            <a:r>
              <a:rPr sz="1800" b="1">
                <a:solidFill>
                  <a:srgbClr val="DDECF6"/>
                </a:solidFill>
              </a:rPr>
              <a:t>Перші управлінські кроки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6DDDE9C3-2BC6-4DC8-ACFF-122546130A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3705225"/>
            <a:ext cx="95250" cy="952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D7B36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AFD28564-6FF9-49D1-A727-FC31448C6C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" y="3619500"/>
            <a:ext cx="78676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FFFFFF"/>
                </a:solidFill>
              </a:defRPr>
            </a:pPr>
            <a:r>
              <a:rPr sz="1500" b="0">
                <a:solidFill>
                  <a:srgbClr val="FFFFFF"/>
                </a:solidFill>
              </a:rPr>
              <a:t>видати наказ про затвердження та оприлюднення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270826F7-1CD3-48DB-A4C7-89CBDF175C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4200525"/>
            <a:ext cx="95250" cy="952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D7B36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DF8FA72C-8B8E-49B8-AE13-6977B4ADC6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" y="4114800"/>
            <a:ext cx="78676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FFFFFF"/>
                </a:solidFill>
              </a:defRPr>
            </a:pPr>
            <a:r>
              <a:rPr sz="1500" b="0">
                <a:solidFill>
                  <a:srgbClr val="FFFFFF"/>
                </a:solidFill>
              </a:rPr>
              <a:t>створити Координаційну групу й визначити відповідальну особу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35A90D1C-F835-4E9E-A511-0B21009EB9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4695825"/>
            <a:ext cx="95250" cy="952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D7B36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6C068BFF-693B-485C-85E2-37EE783D83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" y="4610100"/>
            <a:ext cx="78676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FFFFFF"/>
                </a:solidFill>
              </a:defRPr>
            </a:pPr>
            <a:r>
              <a:rPr sz="1500" b="0">
                <a:solidFill>
                  <a:srgbClr val="FFFFFF"/>
                </a:solidFill>
              </a:rPr>
              <a:t>розпочати базовий гендерний аудит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17ADC3DD-9355-4992-B418-5A1DEF2568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5191125"/>
            <a:ext cx="95250" cy="952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D7B36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CD8E2235-8A19-4C1D-8BE7-15F55441EF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" y="5105400"/>
            <a:ext cx="78676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FFFFFF"/>
                </a:solidFill>
              </a:defRPr>
            </a:pPr>
            <a:r>
              <a:rPr sz="1500" b="0">
                <a:solidFill>
                  <a:srgbClr val="FFFFFF"/>
                </a:solidFill>
              </a:rPr>
              <a:t>затвердити механізм конфіденційного звернення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D7FAC205-634E-4562-BFC6-4F7D2436CB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24950" y="3162300"/>
            <a:ext cx="2095500" cy="2095500"/>
          </a:xfrm>
          <a:prstGeom xmlns:a="http://schemas.openxmlformats.org/drawingml/2006/main" prst="roundRect">
            <a:avLst>
              <a:gd name="adj" fmla="val 8182"/>
            </a:avLst>
          </a:prstGeom>
          <a:solidFill xmlns:a="http://schemas.openxmlformats.org/drawingml/2006/main">
            <a:srgbClr val="263B7A"/>
          </a:solidFill>
          <a:ln xmlns:a="http://schemas.openxmlformats.org/drawingml/2006/main" w="19050">
            <a:solidFill>
              <a:srgbClr val="1CA6B7"/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7939A231-60EF-494E-91D6-69779D12ED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0" y="3505200"/>
            <a:ext cx="16764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3300" b="1">
                <a:solidFill>
                  <a:srgbClr val="D7B36A"/>
                </a:solidFill>
              </a:defRPr>
            </a:pPr>
            <a:r>
              <a:rPr sz="3300" b="1">
                <a:solidFill>
                  <a:srgbClr val="D7B36A"/>
                </a:solidFill>
              </a:rPr>
              <a:t>2030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EADFB46A-8F3D-4B64-AAC4-117A11DCDB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82125" y="4305300"/>
            <a:ext cx="15811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FFFFFF"/>
                </a:solidFill>
              </a:defRPr>
            </a:pPr>
            <a:r>
              <a:rPr sz="1350" b="1">
                <a:solidFill>
                  <a:srgbClr val="FFFFFF"/>
                </a:solidFill>
              </a:rPr>
              <a:t>стала система</a:t>
            </a:r>
          </a:p>
          <a:p xmlns:a="http://schemas.openxmlformats.org/drawingml/2006/main">
            <a:pPr algn="ctr">
              <a:defRPr sz="1350" b="1">
                <a:solidFill>
                  <a:srgbClr val="FFFFFF"/>
                </a:solidFill>
              </a:defRPr>
            </a:pPr>
            <a:r>
              <a:rPr sz="1350" b="1">
                <a:solidFill>
                  <a:srgbClr val="FFFFFF"/>
                </a:solidFill>
              </a:rPr>
              <a:t>гендерної рівності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E915D228-3B86-42CC-870B-5C35B27115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6210300"/>
            <a:ext cx="5905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DDECF6"/>
                </a:solidFill>
              </a:defRPr>
            </a:pPr>
            <a:r>
              <a:rPr sz="1275" b="0">
                <a:solidFill>
                  <a:srgbClr val="DDECF6"/>
                </a:solidFill>
              </a:rPr>
              <a:t>Одеський національний медичний університет</a:t>
            </a:r>
          </a:p>
        </p:txBody>
      </p:sp>
    </p:spTree>
    <p:extLst>
      <p:ext uri="{BB962C8B-B14F-4D97-AF65-F5344CB8AC3E}">
        <p14:creationId xmlns:p14="http://schemas.microsoft.com/office/powerpoint/2010/main" val="1079488189"/>
      </p:ext>
    </p:extLst>
  </p:cSld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E1525B64-A4E9-4ABF-8FB4-0209099336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F7F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BA84C3AA-6756-42AB-A7DD-5F6CA94414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714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63B7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D6FEBC71-629F-47B8-8D37-769FDAF695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266700"/>
            <a:ext cx="3429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3F69B1"/>
                </a:solidFill>
              </a:defRPr>
            </a:pPr>
            <a:r>
              <a:rPr sz="975" b="1">
                <a:solidFill>
                  <a:srgbClr val="3F69B1"/>
                </a:solidFill>
              </a:rPr>
              <a:t>GENDER EQUALITY PLAN</a:t>
            </a:r>
          </a:p>
        </p:txBody>
      </p:sp>
      <p:pic>
        <p:nvPicPr>
          <p:cNvPr id="2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2d67dd9e74e4dc1"/>
          <a:stretch xmlns:a="http://schemas.openxmlformats.org/drawingml/2006/main"/>
        </p:blipFill>
        <p:spPr>
          <a:xfrm xmlns:a="http://schemas.openxmlformats.org/drawingml/2006/main">
            <a:off x="11001042" y="323850"/>
            <a:ext cx="438816" cy="514350"/>
          </a:xfrm>
          <a:prstGeom xmlns:a="http://schemas.openxmlformats.org/drawingml/2006/main" prst="rect">
            <a:avLst/>
          </a:prstGeom>
        </p:spPr>
      </p:pic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94E653D4-11FE-4DC0-80AB-795A9160C2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6534150"/>
            <a:ext cx="10953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EDF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D8C57B78-52AC-442E-9173-77BA504249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6591300"/>
            <a:ext cx="285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5D6B82"/>
                </a:solidFill>
              </a:defRPr>
            </a:pPr>
            <a:r>
              <a:rPr sz="825" b="0">
                <a:solidFill>
                  <a:srgbClr val="5D6B82"/>
                </a:solidFill>
              </a:rPr>
              <a:t>ОНМедУ • 2026–2030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267141C8-82FE-4698-9E5D-5F079E21E9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91875" y="6591300"/>
            <a:ext cx="3429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5D6B82"/>
                </a:solidFill>
              </a:defRPr>
            </a:pPr>
            <a:r>
              <a:rPr sz="825" b="1">
                <a:solidFill>
                  <a:srgbClr val="5D6B82"/>
                </a:solidFill>
              </a:rPr>
              <a:t>02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9A67657B-637B-4EA3-BFD6-BA1B1D4B76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781050"/>
            <a:ext cx="100965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6233F"/>
                </a:solidFill>
              </a:defRPr>
            </a:pPr>
            <a:r>
              <a:rPr sz="2850" b="1">
                <a:solidFill>
                  <a:srgbClr val="16233F"/>
                </a:solidFill>
              </a:rPr>
              <a:t>GEP перетворює рівність на систему управління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80B8F3D8-0560-40EF-8B32-5BFAD63669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1438275"/>
            <a:ext cx="838200" cy="47625"/>
          </a:xfrm>
          <a:prstGeom xmlns:a="http://schemas.openxmlformats.org/drawingml/2006/main" prst="roundRect">
            <a:avLst>
              <a:gd name="adj" fmla="val 40000"/>
            </a:avLst>
          </a:prstGeom>
          <a:solidFill xmlns:a="http://schemas.openxmlformats.org/drawingml/2006/main">
            <a:srgbClr val="1CA6B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53DC5875-40BC-4E6F-9C2C-1D431704D8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2095500"/>
            <a:ext cx="2476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3F69B1"/>
                </a:solidFill>
              </a:defRPr>
            </a:pPr>
            <a:r>
              <a:rPr sz="1800" b="1">
                <a:solidFill>
                  <a:srgbClr val="3F69B1"/>
                </a:solidFill>
              </a:rPr>
              <a:t>Мета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EA550348-9684-40DA-BD22-E8461D402E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2552700"/>
            <a:ext cx="5334000" cy="1466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16233F"/>
                </a:solidFill>
              </a:defRPr>
            </a:pPr>
            <a:r>
              <a:rPr sz="2025" b="1">
                <a:solidFill>
                  <a:srgbClr val="16233F"/>
                </a:solidFill>
              </a:rPr>
              <a:t>Створити в ОНМедУ сталі правила, дані й відповідальність, які забезпечують рівні можливості та запобігають дискримінації.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E9A8AB50-75DF-4D43-8092-978FCAB6A9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2133600"/>
            <a:ext cx="4476750" cy="2895600"/>
          </a:xfrm>
          <a:prstGeom xmlns:a="http://schemas.openxmlformats.org/drawingml/2006/main" prst="roundRect">
            <a:avLst>
              <a:gd name="adj" fmla="val 592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E8EDF5"/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E6F46B80-DDC8-4BB3-922E-263538C191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53250" y="2457450"/>
            <a:ext cx="3238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1CA6B7"/>
                </a:solidFill>
              </a:defRPr>
            </a:pPr>
            <a:r>
              <a:rPr sz="1050" b="1">
                <a:solidFill>
                  <a:srgbClr val="1CA6B7"/>
                </a:solidFill>
              </a:rPr>
              <a:t>ЩО ЗМІНЮЄТЬСЯ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0D042FED-EC0F-4E43-9EE1-8369E011D4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53250" y="3038475"/>
            <a:ext cx="95250" cy="952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1CA6B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660416D2-8A82-4552-884A-C25628F764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2952750"/>
            <a:ext cx="33909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16233F"/>
                </a:solidFill>
              </a:defRPr>
            </a:pPr>
            <a:r>
              <a:rPr sz="1500" b="0">
                <a:solidFill>
                  <a:srgbClr val="16233F"/>
                </a:solidFill>
              </a:rPr>
              <a:t>рішення спираються на дані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36405DB3-7D6F-45AF-A9B6-52FA6D0361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53250" y="3533775"/>
            <a:ext cx="95250" cy="952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1CA6B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8E360752-C04D-4B08-8A28-E9A43A77BA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3448050"/>
            <a:ext cx="33909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16233F"/>
                </a:solidFill>
              </a:defRPr>
            </a:pPr>
            <a:r>
              <a:rPr sz="1500" b="0">
                <a:solidFill>
                  <a:srgbClr val="16233F"/>
                </a:solidFill>
              </a:rPr>
              <a:t>відповідальність закріплена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04310873-A1B2-44AD-BA64-8F72E01882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53250" y="4029075"/>
            <a:ext cx="95250" cy="952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1CA6B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0E776437-5D61-4B57-BC4E-1807055CE2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3943350"/>
            <a:ext cx="33909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16233F"/>
                </a:solidFill>
              </a:defRPr>
            </a:pPr>
            <a:r>
              <a:rPr sz="1500" b="0">
                <a:solidFill>
                  <a:srgbClr val="16233F"/>
                </a:solidFill>
              </a:rPr>
              <a:t>навчання стає системним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979E3861-C35E-4241-8A80-1EE46BFAE9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53250" y="4524375"/>
            <a:ext cx="95250" cy="952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1CA6B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B0EC538C-A9D2-45B6-A8E0-F8EDC8CC01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4438650"/>
            <a:ext cx="33909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16233F"/>
                </a:solidFill>
              </a:defRPr>
            </a:pPr>
            <a:r>
              <a:rPr sz="1500" b="0">
                <a:solidFill>
                  <a:srgbClr val="16233F"/>
                </a:solidFill>
              </a:rPr>
              <a:t>прогрес оцінюється щороку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C7735E81-239F-4CCA-9AAB-FB2285AFDE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4800600"/>
            <a:ext cx="2190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5D6B82"/>
                </a:solidFill>
              </a:defRPr>
            </a:pPr>
            <a:r>
              <a:rPr sz="1350" b="1">
                <a:solidFill>
                  <a:srgbClr val="5D6B82"/>
                </a:solidFill>
              </a:rPr>
              <a:t>Ключовий результат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F230571A-9A56-48BB-B5BD-5D408E8C2D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5181600"/>
            <a:ext cx="97155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175" b="1">
                <a:solidFill>
                  <a:srgbClr val="263B7A"/>
                </a:solidFill>
              </a:defRPr>
            </a:pPr>
            <a:r>
              <a:rPr sz="2175" b="1">
                <a:solidFill>
                  <a:srgbClr val="263B7A"/>
                </a:solidFill>
              </a:rPr>
              <a:t>Рівність інтегрована в кадрові, освітні, наукові та управлінські процеси.</a:t>
            </a:r>
          </a:p>
        </p:txBody>
      </p:sp>
    </p:spTree>
    <p:extLst>
      <p:ext uri="{BB962C8B-B14F-4D97-AF65-F5344CB8AC3E}">
        <p14:creationId xmlns:p14="http://schemas.microsoft.com/office/powerpoint/2010/main" val="917887099"/>
      </p:ext>
    </p:extLst>
  </p:cSld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7BF7C1EF-74E8-4900-8C5B-9A2239E176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F7F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4C87E221-1A87-4AF6-8FD2-0D27F7FAC7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714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63B7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0036C154-628D-4084-8D61-EDC47FA5C7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266700"/>
            <a:ext cx="3429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3F69B1"/>
                </a:solidFill>
              </a:defRPr>
            </a:pPr>
            <a:r>
              <a:rPr sz="975" b="1">
                <a:solidFill>
                  <a:srgbClr val="3F69B1"/>
                </a:solidFill>
              </a:rPr>
              <a:t>HORIZON EUROPE</a:t>
            </a:r>
          </a:p>
        </p:txBody>
      </p:sp>
      <p:pic>
        <p:nvPicPr>
          <p:cNvPr id="3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6c42d4cb3ba4001"/>
          <a:stretch xmlns:a="http://schemas.openxmlformats.org/drawingml/2006/main"/>
        </p:blipFill>
        <p:spPr>
          <a:xfrm xmlns:a="http://schemas.openxmlformats.org/drawingml/2006/main">
            <a:off x="11001042" y="323850"/>
            <a:ext cx="438816" cy="514350"/>
          </a:xfrm>
          <a:prstGeom xmlns:a="http://schemas.openxmlformats.org/drawingml/2006/main" prst="rect">
            <a:avLst/>
          </a:prstGeom>
        </p:spPr>
      </p:pic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1F022A76-CB7D-44CB-8DBD-22EA9D866F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6534150"/>
            <a:ext cx="10953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EDF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68704538-6660-4FF9-8803-4F8876160B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6591300"/>
            <a:ext cx="285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5D6B82"/>
                </a:solidFill>
              </a:defRPr>
            </a:pPr>
            <a:r>
              <a:rPr sz="825" b="0">
                <a:solidFill>
                  <a:srgbClr val="5D6B82"/>
                </a:solidFill>
              </a:rPr>
              <a:t>ОНМедУ • 2026–2030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A818080E-15AA-4FFC-AD68-5DB54036D9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91875" y="6591300"/>
            <a:ext cx="3429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5D6B82"/>
                </a:solidFill>
              </a:defRPr>
            </a:pPr>
            <a:r>
              <a:rPr sz="825" b="1">
                <a:solidFill>
                  <a:srgbClr val="5D6B82"/>
                </a:solidFill>
              </a:rPr>
              <a:t>03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73BB178F-D0B9-4A25-AECD-D471C846D9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781050"/>
            <a:ext cx="100965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6233F"/>
                </a:solidFill>
              </a:defRPr>
            </a:pPr>
            <a:r>
              <a:rPr sz="2850" b="1">
                <a:solidFill>
                  <a:srgbClr val="16233F"/>
                </a:solidFill>
              </a:rPr>
              <a:t>Чотири процесні вимоги Horizon Europe виконано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17D57993-CE07-4540-B9FA-4EC84106A5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1438275"/>
            <a:ext cx="838200" cy="47625"/>
          </a:xfrm>
          <a:prstGeom xmlns:a="http://schemas.openxmlformats.org/drawingml/2006/main" prst="roundRect">
            <a:avLst>
              <a:gd name="adj" fmla="val 40000"/>
            </a:avLst>
          </a:prstGeom>
          <a:solidFill xmlns:a="http://schemas.openxmlformats.org/drawingml/2006/main">
            <a:srgbClr val="1CA6B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C16F8DDF-C3B0-4F35-88F3-FCCCBC1F5B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095500"/>
            <a:ext cx="7620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325" b="1">
                <a:solidFill>
                  <a:srgbClr val="1CA6B7"/>
                </a:solidFill>
              </a:defRPr>
            </a:pPr>
            <a:r>
              <a:rPr sz="2325" b="1">
                <a:solidFill>
                  <a:srgbClr val="1CA6B7"/>
                </a:solidFill>
              </a:rPr>
              <a:t>01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CB7770D3-7E35-49A0-A954-33F9756F94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95450" y="2095500"/>
            <a:ext cx="24765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263B7A"/>
                </a:solidFill>
              </a:defRPr>
            </a:pPr>
            <a:r>
              <a:rPr sz="1800" b="1">
                <a:solidFill>
                  <a:srgbClr val="263B7A"/>
                </a:solidFill>
              </a:rPr>
              <a:t>Публічність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61DC1F10-F3E6-422F-8D42-8DD05C9E8B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81500" y="2095500"/>
            <a:ext cx="6381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16233F"/>
                </a:solidFill>
              </a:defRPr>
            </a:pPr>
            <a:r>
              <a:rPr sz="1425" b="0">
                <a:solidFill>
                  <a:srgbClr val="16233F"/>
                </a:solidFill>
              </a:rPr>
              <a:t>Затверджений документ на офіційному вебсайті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90EDF182-60F1-4653-88B1-594FE2DF32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95450" y="2762250"/>
            <a:ext cx="90487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EDF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B5694B76-E1FE-4A38-9016-524C0C99C9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048000"/>
            <a:ext cx="7620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325" b="1">
                <a:solidFill>
                  <a:srgbClr val="1CA6B7"/>
                </a:solidFill>
              </a:defRPr>
            </a:pPr>
            <a:r>
              <a:rPr sz="2325" b="1">
                <a:solidFill>
                  <a:srgbClr val="1CA6B7"/>
                </a:solidFill>
              </a:rPr>
              <a:t>02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F6E25516-5485-4F1E-88FC-3B7C557834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95450" y="3048000"/>
            <a:ext cx="24765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263B7A"/>
                </a:solidFill>
              </a:defRPr>
            </a:pPr>
            <a:r>
              <a:rPr sz="1800" b="1">
                <a:solidFill>
                  <a:srgbClr val="263B7A"/>
                </a:solidFill>
              </a:rPr>
              <a:t>Ресурси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57B21772-5D32-47E2-A4BC-5BB059C71D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81500" y="3048000"/>
            <a:ext cx="6381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16233F"/>
                </a:solidFill>
              </a:defRPr>
            </a:pPr>
            <a:r>
              <a:rPr sz="1425" b="0">
                <a:solidFill>
                  <a:srgbClr val="16233F"/>
                </a:solidFill>
              </a:rPr>
              <a:t>Відповідальна структура, робочий час і підтримка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A1064351-FF4B-40C8-8F74-8FC25AD885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95450" y="3714750"/>
            <a:ext cx="90487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EDF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5FD5D232-8806-4610-AD24-7F52411459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4000500"/>
            <a:ext cx="7620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325" b="1">
                <a:solidFill>
                  <a:srgbClr val="1CA6B7"/>
                </a:solidFill>
              </a:defRPr>
            </a:pPr>
            <a:r>
              <a:rPr sz="2325" b="1">
                <a:solidFill>
                  <a:srgbClr val="1CA6B7"/>
                </a:solidFill>
              </a:rPr>
              <a:t>03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C50B43E5-3DE8-49FF-96FE-7575B01962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95450" y="4000500"/>
            <a:ext cx="24765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263B7A"/>
                </a:solidFill>
              </a:defRPr>
            </a:pPr>
            <a:r>
              <a:rPr sz="1800" b="1">
                <a:solidFill>
                  <a:srgbClr val="263B7A"/>
                </a:solidFill>
              </a:rPr>
              <a:t>Дані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27E4EE8B-AC17-4D14-A766-ACB69590B9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81500" y="4000500"/>
            <a:ext cx="6381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16233F"/>
                </a:solidFill>
              </a:defRPr>
            </a:pPr>
            <a:r>
              <a:rPr sz="1425" b="0">
                <a:solidFill>
                  <a:srgbClr val="16233F"/>
                </a:solidFill>
              </a:rPr>
              <a:t>Щорічний збір, аналіз, KPI та звітування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9D2A3D7E-E5A3-4D3C-80CB-D27ED59EC3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95450" y="4667250"/>
            <a:ext cx="90487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EDF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7927160F-C216-41E9-8C48-3265F62F96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4953000"/>
            <a:ext cx="7620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325" b="1">
                <a:solidFill>
                  <a:srgbClr val="D7B36A"/>
                </a:solidFill>
              </a:defRPr>
            </a:pPr>
            <a:r>
              <a:rPr sz="2325" b="1">
                <a:solidFill>
                  <a:srgbClr val="D7B36A"/>
                </a:solidFill>
              </a:rPr>
              <a:t>04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84F8CE28-D9FA-49A9-9D5B-329C5ECC28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95450" y="4953000"/>
            <a:ext cx="24765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263B7A"/>
                </a:solidFill>
              </a:defRPr>
            </a:pPr>
            <a:r>
              <a:rPr sz="1800" b="1">
                <a:solidFill>
                  <a:srgbClr val="263B7A"/>
                </a:solidFill>
              </a:rPr>
              <a:t>Навчання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1C275184-A2E3-41EA-8CE1-2EFAA36FB3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81500" y="4953000"/>
            <a:ext cx="6381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16233F"/>
                </a:solidFill>
              </a:defRPr>
            </a:pPr>
            <a:r>
              <a:rPr sz="1425" b="0">
                <a:solidFill>
                  <a:srgbClr val="16233F"/>
                </a:solidFill>
              </a:rPr>
              <a:t>Підвищення обізнаності й компетентностей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4D56DD45-1E7F-434B-A7BC-C117133919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5953125"/>
            <a:ext cx="10458450" cy="361950"/>
          </a:xfrm>
          <a:prstGeom xmlns:a="http://schemas.openxmlformats.org/drawingml/2006/main" prst="roundRect">
            <a:avLst>
              <a:gd name="adj" fmla="val 21053"/>
            </a:avLst>
          </a:prstGeom>
          <a:solidFill xmlns:a="http://schemas.openxmlformats.org/drawingml/2006/main">
            <a:srgbClr val="DDECF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CD2FB02F-A19D-4B27-8847-95EBB05E4D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6019800"/>
            <a:ext cx="100774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263B7A"/>
                </a:solidFill>
              </a:defRPr>
            </a:pPr>
            <a:r>
              <a:rPr sz="1200" b="1">
                <a:solidFill>
                  <a:srgbClr val="263B7A"/>
                </a:solidFill>
              </a:rPr>
              <a:t>Відповідність GEP є умовою прийнятності для визначених категорій учасників Horizon Europe.</a:t>
            </a:r>
          </a:p>
        </p:txBody>
      </p:sp>
    </p:spTree>
    <p:extLst>
      <p:ext uri="{BB962C8B-B14F-4D97-AF65-F5344CB8AC3E}">
        <p14:creationId xmlns:p14="http://schemas.microsoft.com/office/powerpoint/2010/main" val="668992782"/>
      </p:ext>
    </p:extLst>
  </p:cSld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6DB01163-A760-42C1-87A4-4BD70EE545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F7F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D0A87C98-D2F1-4C78-B918-3641F92D3C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714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63B7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D30BC20C-A915-49A6-BF39-4394A75C16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266700"/>
            <a:ext cx="3429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3F69B1"/>
                </a:solidFill>
              </a:defRPr>
            </a:pPr>
            <a:r>
              <a:rPr sz="975" b="1">
                <a:solidFill>
                  <a:srgbClr val="3F69B1"/>
                </a:solidFill>
              </a:rPr>
              <a:t>GENDER EQUALITY PLAN</a:t>
            </a:r>
          </a:p>
        </p:txBody>
      </p:sp>
      <p:pic>
        <p:nvPicPr>
          <p:cNvPr id="29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354e18de2a84566"/>
          <a:stretch xmlns:a="http://schemas.openxmlformats.org/drawingml/2006/main"/>
        </p:blipFill>
        <p:spPr>
          <a:xfrm xmlns:a="http://schemas.openxmlformats.org/drawingml/2006/main">
            <a:off x="11001042" y="323850"/>
            <a:ext cx="438816" cy="514350"/>
          </a:xfrm>
          <a:prstGeom xmlns:a="http://schemas.openxmlformats.org/drawingml/2006/main" prst="rect">
            <a:avLst/>
          </a:prstGeom>
        </p:spPr>
      </p:pic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9C7F5A65-E05D-4ACD-8790-A94ABFB7C0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6534150"/>
            <a:ext cx="10953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EDF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40E573D1-8D85-4CB0-A9B5-C983E57B03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6591300"/>
            <a:ext cx="285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5D6B82"/>
                </a:solidFill>
              </a:defRPr>
            </a:pPr>
            <a:r>
              <a:rPr sz="825" b="0">
                <a:solidFill>
                  <a:srgbClr val="5D6B82"/>
                </a:solidFill>
              </a:rPr>
              <a:t>ОНМедУ • 2026–2030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910F610A-7187-443E-AF18-568CB24381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91875" y="6591300"/>
            <a:ext cx="3429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5D6B82"/>
                </a:solidFill>
              </a:defRPr>
            </a:pPr>
            <a:r>
              <a:rPr sz="825" b="1">
                <a:solidFill>
                  <a:srgbClr val="5D6B82"/>
                </a:solidFill>
              </a:rPr>
              <a:t>04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76B1036A-2D7E-431E-B74E-8E21A35082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781050"/>
            <a:ext cx="100965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6233F"/>
                </a:solidFill>
              </a:defRPr>
            </a:pPr>
            <a:r>
              <a:rPr sz="2850" b="1">
                <a:solidFill>
                  <a:srgbClr val="16233F"/>
                </a:solidFill>
              </a:rPr>
              <a:t>Управління закріплює персональну відповідальність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90C8AEE2-6C34-4ECD-94D2-08A528AF90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1438275"/>
            <a:ext cx="838200" cy="47625"/>
          </a:xfrm>
          <a:prstGeom xmlns:a="http://schemas.openxmlformats.org/drawingml/2006/main" prst="roundRect">
            <a:avLst>
              <a:gd name="adj" fmla="val 40000"/>
            </a:avLst>
          </a:prstGeom>
          <a:solidFill xmlns:a="http://schemas.openxmlformats.org/drawingml/2006/main">
            <a:srgbClr val="1CA6B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407F905A-6E61-464A-BF77-27975A96D7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2133600"/>
            <a:ext cx="3238500" cy="3333750"/>
          </a:xfrm>
          <a:prstGeom xmlns:a="http://schemas.openxmlformats.org/drawingml/2006/main" prst="roundRect">
            <a:avLst>
              <a:gd name="adj" fmla="val 5294"/>
            </a:avLst>
          </a:prstGeom>
          <a:solidFill xmlns:a="http://schemas.openxmlformats.org/drawingml/2006/main">
            <a:srgbClr val="263B7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9EE6C27D-56FB-4BCF-89DE-E07A4E987C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2457450"/>
            <a:ext cx="266700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FFFFFF"/>
                </a:solidFill>
              </a:defRPr>
            </a:pPr>
            <a:r>
              <a:rPr sz="2100" b="1">
                <a:solidFill>
                  <a:srgbClr val="FFFFFF"/>
                </a:solidFill>
              </a:rPr>
              <a:t>КООРДИНАЦІЙНА</a:t>
            </a:r>
          </a:p>
          <a:p xmlns:a="http://schemas.openxmlformats.org/drawingml/2006/main">
            <a:pPr algn="l">
              <a:defRPr sz="2100" b="1">
                <a:solidFill>
                  <a:srgbClr val="FFFFFF"/>
                </a:solidFill>
              </a:defRPr>
            </a:pPr>
            <a:r>
              <a:rPr sz="2100" b="1">
                <a:solidFill>
                  <a:srgbClr val="FFFFFF"/>
                </a:solidFill>
              </a:rPr>
              <a:t>ГРУПА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2CB669EF-CAF8-4C66-8B9F-926D86B665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3562350"/>
            <a:ext cx="247650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DDECF6"/>
                </a:solidFill>
              </a:defRPr>
            </a:pPr>
            <a:r>
              <a:rPr sz="1500" b="0">
                <a:solidFill>
                  <a:srgbClr val="DDECF6"/>
                </a:solidFill>
              </a:rPr>
              <a:t>координує виконання</a:t>
            </a:r>
          </a:p>
          <a:p xmlns:a="http://schemas.openxmlformats.org/drawingml/2006/main">
            <a:pPr algn="l">
              <a:defRPr sz="1500" b="0">
                <a:solidFill>
                  <a:srgbClr val="DDECF6"/>
                </a:solidFill>
              </a:defRPr>
            </a:pPr>
            <a:r>
              <a:rPr sz="1500" b="0">
                <a:solidFill>
                  <a:srgbClr val="DDECF6"/>
                </a:solidFill>
              </a:rPr>
              <a:t>збирає дані</a:t>
            </a:r>
          </a:p>
          <a:p xmlns:a="http://schemas.openxmlformats.org/drawingml/2006/main">
            <a:pPr algn="l">
              <a:defRPr sz="1500" b="0">
                <a:solidFill>
                  <a:srgbClr val="DDECF6"/>
                </a:solidFill>
              </a:defRPr>
            </a:pPr>
            <a:r>
              <a:rPr sz="1500" b="0">
                <a:solidFill>
                  <a:srgbClr val="DDECF6"/>
                </a:solidFill>
              </a:rPr>
              <a:t>готує щорічний звіт</a:t>
            </a:r>
          </a:p>
          <a:p xmlns:a="http://schemas.openxmlformats.org/drawingml/2006/main">
            <a:pPr algn="l">
              <a:defRPr sz="1500" b="0">
                <a:solidFill>
                  <a:srgbClr val="DDECF6"/>
                </a:solidFill>
              </a:defRPr>
            </a:pPr>
            <a:r>
              <a:rPr sz="1500" b="0">
                <a:solidFill>
                  <a:srgbClr val="DDECF6"/>
                </a:solidFill>
              </a:rPr>
              <a:t>ініціює коригування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C73142C6-445B-4D12-AB94-A0EEDCA665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81500" y="2171700"/>
            <a:ext cx="6667500" cy="838200"/>
          </a:xfrm>
          <a:prstGeom xmlns:a="http://schemas.openxmlformats.org/drawingml/2006/main" prst="roundRect">
            <a:avLst>
              <a:gd name="adj" fmla="val 15909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E8EDF5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DBC818FB-1782-44B4-B9D3-44B1BE36F4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81500" y="2171700"/>
            <a:ext cx="95250" cy="838200"/>
          </a:xfrm>
          <a:prstGeom xmlns:a="http://schemas.openxmlformats.org/drawingml/2006/main" prst="roundRect">
            <a:avLst>
              <a:gd name="adj" fmla="val 40000"/>
            </a:avLst>
          </a:prstGeom>
          <a:solidFill xmlns:a="http://schemas.openxmlformats.org/drawingml/2006/main">
            <a:srgbClr val="1CA6B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9AA07D93-273E-4564-A336-E3A287BD26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2343150"/>
            <a:ext cx="2000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263B7A"/>
                </a:solidFill>
              </a:defRPr>
            </a:pPr>
            <a:r>
              <a:rPr sz="1725" b="1">
                <a:solidFill>
                  <a:srgbClr val="263B7A"/>
                </a:solidFill>
              </a:rPr>
              <a:t>Ректорат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D93D3A7E-AE0B-4D8B-8807-AB5725FE78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53250" y="2352675"/>
            <a:ext cx="3714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5D6B82"/>
                </a:solidFill>
              </a:defRPr>
            </a:pPr>
            <a:r>
              <a:rPr sz="1425" b="0">
                <a:solidFill>
                  <a:srgbClr val="5D6B82"/>
                </a:solidFill>
              </a:rPr>
              <a:t>затвердження і ресурси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F89F4C5E-8B51-4228-9BDB-8BAC2E4A35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81500" y="3276600"/>
            <a:ext cx="6667500" cy="838200"/>
          </a:xfrm>
          <a:prstGeom xmlns:a="http://schemas.openxmlformats.org/drawingml/2006/main" prst="roundRect">
            <a:avLst>
              <a:gd name="adj" fmla="val 15909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E8EDF5"/>
            </a:solidFill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7CCD0C32-3936-40D7-9095-C16D0CAB5E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81500" y="3276600"/>
            <a:ext cx="95250" cy="838200"/>
          </a:xfrm>
          <a:prstGeom xmlns:a="http://schemas.openxmlformats.org/drawingml/2006/main" prst="roundRect">
            <a:avLst>
              <a:gd name="adj" fmla="val 40000"/>
            </a:avLst>
          </a:prstGeom>
          <a:solidFill xmlns:a="http://schemas.openxmlformats.org/drawingml/2006/main">
            <a:srgbClr val="D7B36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A3E9CF4A-EB77-460F-82D2-680D07C32B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3448050"/>
            <a:ext cx="2000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263B7A"/>
                </a:solidFill>
              </a:defRPr>
            </a:pPr>
            <a:r>
              <a:rPr sz="1725" b="1">
                <a:solidFill>
                  <a:srgbClr val="263B7A"/>
                </a:solidFill>
              </a:rPr>
              <a:t>Підрозділи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D9A68842-F789-42E2-9781-F1BEF581A9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53250" y="3457575"/>
            <a:ext cx="3714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5D6B82"/>
                </a:solidFill>
              </a:defRPr>
            </a:pPr>
            <a:r>
              <a:rPr sz="1425" b="0">
                <a:solidFill>
                  <a:srgbClr val="5D6B82"/>
                </a:solidFill>
              </a:rPr>
              <a:t>виконання заходів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2FCB63BE-AF4B-4C7B-855D-AD7AA9105A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81500" y="4381500"/>
            <a:ext cx="6667500" cy="838200"/>
          </a:xfrm>
          <a:prstGeom xmlns:a="http://schemas.openxmlformats.org/drawingml/2006/main" prst="roundRect">
            <a:avLst>
              <a:gd name="adj" fmla="val 15909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E8EDF5"/>
            </a:solidFill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FBFF718F-FB13-40DA-AAE9-529E2D53E6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81500" y="4381500"/>
            <a:ext cx="95250" cy="838200"/>
          </a:xfrm>
          <a:prstGeom xmlns:a="http://schemas.openxmlformats.org/drawingml/2006/main" prst="roundRect">
            <a:avLst>
              <a:gd name="adj" fmla="val 40000"/>
            </a:avLst>
          </a:prstGeom>
          <a:solidFill xmlns:a="http://schemas.openxmlformats.org/drawingml/2006/main">
            <a:srgbClr val="4C9A8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547CBA68-9BB9-4EF7-826C-0E59422292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4552950"/>
            <a:ext cx="2000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263B7A"/>
                </a:solidFill>
              </a:defRPr>
            </a:pPr>
            <a:r>
              <a:rPr sz="1725" b="1">
                <a:solidFill>
                  <a:srgbClr val="263B7A"/>
                </a:solidFill>
              </a:rPr>
              <a:t>Спільнота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9940C83D-1F82-4CF5-9447-4D926E8789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53250" y="4562475"/>
            <a:ext cx="3714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5D6B82"/>
                </a:solidFill>
              </a:defRPr>
            </a:pPr>
            <a:r>
              <a:rPr sz="1425" b="0">
                <a:solidFill>
                  <a:srgbClr val="5D6B82"/>
                </a:solidFill>
              </a:rPr>
              <a:t>участь і зворотний зв’язок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DCA099CB-7C8C-4335-88FA-AEBB2EDDF4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81500" y="5657850"/>
            <a:ext cx="65722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16233F"/>
                </a:solidFill>
              </a:defRPr>
            </a:pPr>
            <a:r>
              <a:rPr sz="1275" b="1">
                <a:solidFill>
                  <a:srgbClr val="16233F"/>
                </a:solidFill>
              </a:rPr>
              <a:t>Принципи: законність • прозорість • конфіденційність • доказовість • недискримінація</a:t>
            </a:r>
          </a:p>
        </p:txBody>
      </p:sp>
    </p:spTree>
    <p:extLst>
      <p:ext uri="{BB962C8B-B14F-4D97-AF65-F5344CB8AC3E}">
        <p14:creationId xmlns:p14="http://schemas.microsoft.com/office/powerpoint/2010/main" val="1740612845"/>
      </p:ext>
    </p:extLst>
  </p:cSld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F3FD1B00-9B0C-4367-8D67-CE789D9950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F7F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0AECF306-A73F-4E87-BFC8-815CB9C06D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714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63B7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80AAF349-E768-4824-BBBA-C75A242AA0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266700"/>
            <a:ext cx="3429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3F69B1"/>
                </a:solidFill>
              </a:defRPr>
            </a:pPr>
            <a:r>
              <a:rPr sz="975" b="1">
                <a:solidFill>
                  <a:srgbClr val="3F69B1"/>
                </a:solidFill>
              </a:rPr>
              <a:t>ДАНІ ТА МОНІТОРИНГ</a:t>
            </a:r>
          </a:p>
        </p:txBody>
      </p:sp>
      <p:pic>
        <p:nvPicPr>
          <p:cNvPr id="34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b475b07b7594ea5"/>
          <a:stretch xmlns:a="http://schemas.openxmlformats.org/drawingml/2006/main"/>
        </p:blipFill>
        <p:spPr>
          <a:xfrm xmlns:a="http://schemas.openxmlformats.org/drawingml/2006/main">
            <a:off x="11001042" y="323850"/>
            <a:ext cx="438816" cy="514350"/>
          </a:xfrm>
          <a:prstGeom xmlns:a="http://schemas.openxmlformats.org/drawingml/2006/main" prst="rect">
            <a:avLst/>
          </a:prstGeom>
        </p:spPr>
      </p:pic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C007F5F4-7C81-443C-9765-94D0D2A589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6534150"/>
            <a:ext cx="10953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EDF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E96786B9-BA1C-455B-B9D7-D329E8182C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6591300"/>
            <a:ext cx="285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5D6B82"/>
                </a:solidFill>
              </a:defRPr>
            </a:pPr>
            <a:r>
              <a:rPr sz="825" b="0">
                <a:solidFill>
                  <a:srgbClr val="5D6B82"/>
                </a:solidFill>
              </a:rPr>
              <a:t>ОНМедУ • 2026–2030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3EB48061-0095-4C7C-ACC1-CFAD523DD0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91875" y="6591300"/>
            <a:ext cx="3429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5D6B82"/>
                </a:solidFill>
              </a:defRPr>
            </a:pPr>
            <a:r>
              <a:rPr sz="825" b="1">
                <a:solidFill>
                  <a:srgbClr val="5D6B82"/>
                </a:solidFill>
              </a:rPr>
              <a:t>05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1908E139-94AF-4563-BCF6-5AE76885B6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781050"/>
            <a:ext cx="100965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6233F"/>
                </a:solidFill>
              </a:defRPr>
            </a:pPr>
            <a:r>
              <a:rPr sz="2850" b="1">
                <a:solidFill>
                  <a:srgbClr val="16233F"/>
                </a:solidFill>
              </a:rPr>
              <a:t>Щорічний цикл переводить дані у коригувальні дії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09B05464-B7EB-407C-A0FA-62FA69B2A4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1438275"/>
            <a:ext cx="838200" cy="47625"/>
          </a:xfrm>
          <a:prstGeom xmlns:a="http://schemas.openxmlformats.org/drawingml/2006/main" prst="roundRect">
            <a:avLst>
              <a:gd name="adj" fmla="val 40000"/>
            </a:avLst>
          </a:prstGeom>
          <a:solidFill xmlns:a="http://schemas.openxmlformats.org/drawingml/2006/main">
            <a:srgbClr val="1CA6B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B8C90459-8709-4B62-91B0-1359583DB6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2343150"/>
            <a:ext cx="2381250" cy="2438400"/>
          </a:xfrm>
          <a:prstGeom xmlns:a="http://schemas.openxmlformats.org/drawingml/2006/main" prst="roundRect">
            <a:avLst>
              <a:gd name="adj" fmla="val 640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E8EDF5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EADAE900-78B6-4A8F-8635-369D6719A8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2505075"/>
            <a:ext cx="4762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250" b="1">
                <a:solidFill>
                  <a:srgbClr val="1CA6B7"/>
                </a:solidFill>
              </a:defRPr>
            </a:pPr>
            <a:r>
              <a:rPr sz="2250" b="1">
                <a:solidFill>
                  <a:srgbClr val="1CA6B7"/>
                </a:solidFill>
              </a:rPr>
              <a:t>1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83D50C1B-AD2D-4072-B186-2FCFF8A625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3067050"/>
            <a:ext cx="1952625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263B7A"/>
                </a:solidFill>
              </a:defRPr>
            </a:pPr>
            <a:r>
              <a:rPr sz="1875" b="1">
                <a:solidFill>
                  <a:srgbClr val="263B7A"/>
                </a:solidFill>
              </a:rPr>
              <a:t>Збір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6A54C506-8AEB-4470-AF61-DCE11235C5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3562350"/>
            <a:ext cx="1952625" cy="857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5D6B82"/>
                </a:solidFill>
              </a:defRPr>
            </a:pPr>
            <a:r>
              <a:rPr sz="1350" b="0">
                <a:solidFill>
                  <a:srgbClr val="5D6B82"/>
                </a:solidFill>
              </a:rPr>
              <a:t>персонал, здобувачі, управління, наука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0BFF8588-36D6-4FC2-AD77-588AB80B7B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71800" y="3171825"/>
            <a:ext cx="3429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100" b="1">
                <a:solidFill>
                  <a:srgbClr val="E8EDF5"/>
                </a:solidFill>
              </a:defRPr>
            </a:pPr>
            <a:r>
              <a:rPr sz="2100" b="1">
                <a:solidFill>
                  <a:srgbClr val="E8EDF5"/>
                </a:solidFill>
              </a:rPr>
              <a:t>→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57C8DAB9-314D-45C6-B61F-11575400DE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24225" y="2343150"/>
            <a:ext cx="2381250" cy="2438400"/>
          </a:xfrm>
          <a:prstGeom xmlns:a="http://schemas.openxmlformats.org/drawingml/2006/main" prst="roundRect">
            <a:avLst>
              <a:gd name="adj" fmla="val 640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E8EDF5"/>
            </a:solidFill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D7CB136F-FA08-42BB-B5A9-6775D69AEB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33775" y="2505075"/>
            <a:ext cx="4762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250" b="1">
                <a:solidFill>
                  <a:srgbClr val="3F69B1"/>
                </a:solidFill>
              </a:defRPr>
            </a:pPr>
            <a:r>
              <a:rPr sz="2250" b="1">
                <a:solidFill>
                  <a:srgbClr val="3F69B1"/>
                </a:solidFill>
              </a:rPr>
              <a:t>2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C5D6A273-031B-47DD-9131-E73B13B81C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33775" y="3067050"/>
            <a:ext cx="1952625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263B7A"/>
                </a:solidFill>
              </a:defRPr>
            </a:pPr>
            <a:r>
              <a:rPr sz="1875" b="1">
                <a:solidFill>
                  <a:srgbClr val="263B7A"/>
                </a:solidFill>
              </a:rPr>
              <a:t>Аналіз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E583C96F-4652-4726-9D8E-44DBA23166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33775" y="3562350"/>
            <a:ext cx="1952625" cy="857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5D6B82"/>
                </a:solidFill>
              </a:defRPr>
            </a:pPr>
            <a:r>
              <a:rPr sz="1350" b="0">
                <a:solidFill>
                  <a:srgbClr val="5D6B82"/>
                </a:solidFill>
              </a:rPr>
              <a:t>представництво, кар’єра, оплата, безпека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9706AFEB-62B4-4C95-A159-DA8D799C7B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05475" y="3171825"/>
            <a:ext cx="3429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100" b="1">
                <a:solidFill>
                  <a:srgbClr val="E8EDF5"/>
                </a:solidFill>
              </a:defRPr>
            </a:pPr>
            <a:r>
              <a:rPr sz="2100" b="1">
                <a:solidFill>
                  <a:srgbClr val="E8EDF5"/>
                </a:solidFill>
              </a:rPr>
              <a:t>→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48361D6A-1EC6-4297-A222-33CA7EEED6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57900" y="2343150"/>
            <a:ext cx="2381250" cy="2438400"/>
          </a:xfrm>
          <a:prstGeom xmlns:a="http://schemas.openxmlformats.org/drawingml/2006/main" prst="roundRect">
            <a:avLst>
              <a:gd name="adj" fmla="val 640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E8EDF5"/>
            </a:solidFill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B6E17CE5-C663-438C-A054-6F25D6B69B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7450" y="2505075"/>
            <a:ext cx="4762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250" b="1">
                <a:solidFill>
                  <a:srgbClr val="D7B36A"/>
                </a:solidFill>
              </a:defRPr>
            </a:pPr>
            <a:r>
              <a:rPr sz="2250" b="1">
                <a:solidFill>
                  <a:srgbClr val="D7B36A"/>
                </a:solidFill>
              </a:rPr>
              <a:t>3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99D0ACD8-CED6-4A51-94CC-727CDC7D3D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7450" y="3067050"/>
            <a:ext cx="1952625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263B7A"/>
                </a:solidFill>
              </a:defRPr>
            </a:pPr>
            <a:r>
              <a:rPr sz="1875" b="1">
                <a:solidFill>
                  <a:srgbClr val="263B7A"/>
                </a:solidFill>
              </a:rPr>
              <a:t>Звіт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1019851D-1A4B-44AD-A883-0F9B3F8BEC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7450" y="3562350"/>
            <a:ext cx="1952625" cy="857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5D6B82"/>
                </a:solidFill>
              </a:defRPr>
            </a:pPr>
            <a:r>
              <a:rPr sz="1350" b="0">
                <a:solidFill>
                  <a:srgbClr val="5D6B82"/>
                </a:solidFill>
              </a:rPr>
              <a:t>KPI, виконання, ризики, рекомендації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2F953DEC-E359-490D-B2AC-40F7410BEB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39150" y="3171825"/>
            <a:ext cx="3429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100" b="1">
                <a:solidFill>
                  <a:srgbClr val="E8EDF5"/>
                </a:solidFill>
              </a:defRPr>
            </a:pPr>
            <a:r>
              <a:rPr sz="2100" b="1">
                <a:solidFill>
                  <a:srgbClr val="E8EDF5"/>
                </a:solidFill>
              </a:rPr>
              <a:t>→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1BA7E671-752B-4E14-8BD3-801DF0AC8C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91575" y="2343150"/>
            <a:ext cx="2381250" cy="2438400"/>
          </a:xfrm>
          <a:prstGeom xmlns:a="http://schemas.openxmlformats.org/drawingml/2006/main" prst="roundRect">
            <a:avLst>
              <a:gd name="adj" fmla="val 640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E8EDF5"/>
            </a:solidFill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7E18F965-2542-405C-8A68-A3FCE70BCB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01125" y="2505075"/>
            <a:ext cx="4762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250" b="1">
                <a:solidFill>
                  <a:srgbClr val="4C9A86"/>
                </a:solidFill>
              </a:defRPr>
            </a:pPr>
            <a:r>
              <a:rPr sz="2250" b="1">
                <a:solidFill>
                  <a:srgbClr val="4C9A86"/>
                </a:solidFill>
              </a:rPr>
              <a:t>4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C28AE9B8-0CCF-496C-865E-A5A92684C3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01125" y="3067050"/>
            <a:ext cx="1952625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263B7A"/>
                </a:solidFill>
              </a:defRPr>
            </a:pPr>
            <a:r>
              <a:rPr sz="1875" b="1">
                <a:solidFill>
                  <a:srgbClr val="263B7A"/>
                </a:solidFill>
              </a:rPr>
              <a:t>Рішення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C088C1EA-3143-4A5A-8F82-89219424F8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01125" y="3562350"/>
            <a:ext cx="1952625" cy="857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5D6B82"/>
                </a:solidFill>
              </a:defRPr>
            </a:pPr>
            <a:r>
              <a:rPr sz="1350" b="0">
                <a:solidFill>
                  <a:srgbClr val="5D6B82"/>
                </a:solidFill>
              </a:rPr>
              <a:t>оновлення заходів і ресурсів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2DCCB97D-9B4F-402B-B231-3EA3351AEB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5257800"/>
            <a:ext cx="10582275" cy="685800"/>
          </a:xfrm>
          <a:prstGeom xmlns:a="http://schemas.openxmlformats.org/drawingml/2006/main" prst="roundRect">
            <a:avLst>
              <a:gd name="adj" fmla="val 16667"/>
            </a:avLst>
          </a:prstGeom>
          <a:solidFill xmlns:a="http://schemas.openxmlformats.org/drawingml/2006/main">
            <a:srgbClr val="263B7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5F09168D-CAEE-45C9-842D-845BE61C58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5448300"/>
            <a:ext cx="100012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575" b="1">
                <a:solidFill>
                  <a:srgbClr val="FFFFFF"/>
                </a:solidFill>
              </a:defRPr>
            </a:pPr>
            <a:r>
              <a:rPr sz="1575" b="1">
                <a:solidFill>
                  <a:srgbClr val="FFFFFF"/>
                </a:solidFill>
              </a:rPr>
              <a:t>Дані дезагрегуються за статтю та аналізуються без розкриття персональної інформації.</a:t>
            </a:r>
          </a:p>
        </p:txBody>
      </p:sp>
    </p:spTree>
    <p:extLst>
      <p:ext uri="{BB962C8B-B14F-4D97-AF65-F5344CB8AC3E}">
        <p14:creationId xmlns:p14="http://schemas.microsoft.com/office/powerpoint/2010/main" val="1050449405"/>
      </p:ext>
    </p:extLst>
  </p:cSld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45" name="">
            <a:extLst xmlns:a="http://schemas.openxmlformats.org/drawingml/2006/main">
              <a:ext uri="{FF2B5EF4-FFF2-40B4-BE49-F238E27FC236}">
                <a16:creationId xmlns:a16="http://schemas.microsoft.com/office/drawing/2014/main" id="{CA152B4F-96C1-4F00-A7B8-B8B2C12256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F7F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58FB494D-1A23-41C0-A0C5-8BD54D8315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714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63B7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D714BF6F-FA00-4912-826E-79D1A3FC39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266700"/>
            <a:ext cx="3429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3F69B1"/>
                </a:solidFill>
              </a:defRPr>
            </a:pPr>
            <a:r>
              <a:rPr sz="975" b="1">
                <a:solidFill>
                  <a:srgbClr val="3F69B1"/>
                </a:solidFill>
              </a:rPr>
              <a:t>GENDER EQUALITY PLAN</a:t>
            </a:r>
          </a:p>
        </p:txBody>
      </p:sp>
      <p:pic>
        <p:nvPicPr>
          <p:cNvPr id="4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ee18917f1474b72"/>
          <a:stretch xmlns:a="http://schemas.openxmlformats.org/drawingml/2006/main"/>
        </p:blipFill>
        <p:spPr>
          <a:xfrm xmlns:a="http://schemas.openxmlformats.org/drawingml/2006/main">
            <a:off x="11001042" y="323850"/>
            <a:ext cx="438816" cy="514350"/>
          </a:xfrm>
          <a:prstGeom xmlns:a="http://schemas.openxmlformats.org/drawingml/2006/main" prst="rect">
            <a:avLst/>
          </a:prstGeom>
        </p:spPr>
      </p:pic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109E2714-6C85-47B2-8C25-CEB37C5ABB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6534150"/>
            <a:ext cx="10953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EDF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EC4AED57-E467-403D-B14F-D6970BF0FE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6591300"/>
            <a:ext cx="285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5D6B82"/>
                </a:solidFill>
              </a:defRPr>
            </a:pPr>
            <a:r>
              <a:rPr sz="825" b="0">
                <a:solidFill>
                  <a:srgbClr val="5D6B82"/>
                </a:solidFill>
              </a:rPr>
              <a:t>ОНМедУ • 2026–2030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C0BCA09E-2F47-4A16-A5F0-E7762FF060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91875" y="6591300"/>
            <a:ext cx="3429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5D6B82"/>
                </a:solidFill>
              </a:defRPr>
            </a:pPr>
            <a:r>
              <a:rPr sz="825" b="1">
                <a:solidFill>
                  <a:srgbClr val="5D6B82"/>
                </a:solidFill>
              </a:rPr>
              <a:t>06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7AF34EED-683E-4AC4-8A41-D4469C00FC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781050"/>
            <a:ext cx="100965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6233F"/>
                </a:solidFill>
              </a:defRPr>
            </a:pPr>
            <a:r>
              <a:rPr sz="2850" b="1">
                <a:solidFill>
                  <a:srgbClr val="16233F"/>
                </a:solidFill>
              </a:rPr>
              <a:t>Сім цілей охоплюють увесь університетський цикл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1592E793-A906-4970-B8B2-E4D3290EB8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1438275"/>
            <a:ext cx="838200" cy="47625"/>
          </a:xfrm>
          <a:prstGeom xmlns:a="http://schemas.openxmlformats.org/drawingml/2006/main" prst="roundRect">
            <a:avLst>
              <a:gd name="adj" fmla="val 40000"/>
            </a:avLst>
          </a:prstGeom>
          <a:solidFill xmlns:a="http://schemas.openxmlformats.org/drawingml/2006/main">
            <a:srgbClr val="1CA6B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43362136-C160-474B-A8D3-9E6100FA74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2057400"/>
            <a:ext cx="10572750" cy="447675"/>
          </a:xfrm>
          <a:prstGeom xmlns:a="http://schemas.openxmlformats.org/drawingml/2006/main" prst="roundRect">
            <a:avLst>
              <a:gd name="adj" fmla="val 21277"/>
            </a:avLst>
          </a:prstGeom>
          <a:solidFill xmlns:a="http://schemas.openxmlformats.org/drawingml/2006/main">
            <a:srgbClr val="E8EDF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250BC5A3-A827-4A0F-9F30-498A996686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2057400"/>
            <a:ext cx="514350" cy="447675"/>
          </a:xfrm>
          <a:prstGeom xmlns:a="http://schemas.openxmlformats.org/drawingml/2006/main" prst="roundRect">
            <a:avLst>
              <a:gd name="adj" fmla="val 21277"/>
            </a:avLst>
          </a:prstGeom>
          <a:solidFill xmlns:a="http://schemas.openxmlformats.org/drawingml/2006/main">
            <a:srgbClr val="263B7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FF79C047-BA7E-4AD8-8B8D-28D9970E24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2124075"/>
            <a:ext cx="285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500" b="1">
                <a:solidFill>
                  <a:srgbClr val="FFFFFF"/>
                </a:solidFill>
              </a:defRPr>
            </a:pPr>
            <a:r>
              <a:rPr sz="15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A4063645-DF3E-4386-BFCF-DDD60D6223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33500" y="2133600"/>
            <a:ext cx="6477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16233F"/>
                </a:solidFill>
              </a:defRPr>
            </a:pPr>
            <a:r>
              <a:rPr sz="1575" b="1">
                <a:solidFill>
                  <a:srgbClr val="16233F"/>
                </a:solidFill>
              </a:rPr>
              <a:t>Управління й дані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EFE183D0-95B0-4051-8C01-8A300FFD65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05750" y="2143125"/>
            <a:ext cx="2952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0">
                <a:solidFill>
                  <a:srgbClr val="5D6B82"/>
                </a:solidFill>
              </a:defRPr>
            </a:pPr>
            <a:r>
              <a:rPr sz="1200" b="0">
                <a:solidFill>
                  <a:srgbClr val="5D6B82"/>
                </a:solidFill>
              </a:rPr>
              <a:t>інституційна спроможність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B23A7F3F-9116-4016-8E87-71A32ACAFA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2638425"/>
            <a:ext cx="10572750" cy="447675"/>
          </a:xfrm>
          <a:prstGeom xmlns:a="http://schemas.openxmlformats.org/drawingml/2006/main" prst="roundRect">
            <a:avLst>
              <a:gd name="adj" fmla="val 21277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01D2F740-1E15-44BC-9608-10C5384DFE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2638425"/>
            <a:ext cx="514350" cy="447675"/>
          </a:xfrm>
          <a:prstGeom xmlns:a="http://schemas.openxmlformats.org/drawingml/2006/main" prst="roundRect">
            <a:avLst>
              <a:gd name="adj" fmla="val 21277"/>
            </a:avLst>
          </a:prstGeom>
          <a:solidFill xmlns:a="http://schemas.openxmlformats.org/drawingml/2006/main">
            <a:srgbClr val="1CA6B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9886C338-4E9A-423D-80CF-0161DC497D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2705100"/>
            <a:ext cx="285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500" b="1">
                <a:solidFill>
                  <a:srgbClr val="FFFFFF"/>
                </a:solidFill>
              </a:defRPr>
            </a:pPr>
            <a:r>
              <a:rPr sz="15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E4044BA9-68E5-4F4D-8074-6802710F70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33500" y="2714625"/>
            <a:ext cx="6477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16233F"/>
                </a:solidFill>
              </a:defRPr>
            </a:pPr>
            <a:r>
              <a:rPr sz="1575" b="1">
                <a:solidFill>
                  <a:srgbClr val="16233F"/>
                </a:solidFill>
              </a:rPr>
              <a:t>Work–life balance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C7DC2B4E-4A7B-4B91-8F86-685F40DFD6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05750" y="2724150"/>
            <a:ext cx="2952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0">
                <a:solidFill>
                  <a:srgbClr val="5D6B82"/>
                </a:solidFill>
              </a:defRPr>
            </a:pPr>
            <a:r>
              <a:rPr sz="1200" b="0">
                <a:solidFill>
                  <a:srgbClr val="5D6B82"/>
                </a:solidFill>
              </a:rPr>
              <a:t>організаційна культура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B6455B88-502E-483A-88AD-83FA44EFB0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3219450"/>
            <a:ext cx="10572750" cy="447675"/>
          </a:xfrm>
          <a:prstGeom xmlns:a="http://schemas.openxmlformats.org/drawingml/2006/main" prst="roundRect">
            <a:avLst>
              <a:gd name="adj" fmla="val 21277"/>
            </a:avLst>
          </a:prstGeom>
          <a:solidFill xmlns:a="http://schemas.openxmlformats.org/drawingml/2006/main">
            <a:srgbClr val="E8EDF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1EA655BF-033B-4D4D-9FAE-3B364EB975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3219450"/>
            <a:ext cx="514350" cy="447675"/>
          </a:xfrm>
          <a:prstGeom xmlns:a="http://schemas.openxmlformats.org/drawingml/2006/main" prst="roundRect">
            <a:avLst>
              <a:gd name="adj" fmla="val 21277"/>
            </a:avLst>
          </a:prstGeom>
          <a:solidFill xmlns:a="http://schemas.openxmlformats.org/drawingml/2006/main">
            <a:srgbClr val="D7B36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F1345830-909C-4F32-96A0-67AD9248A2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3286125"/>
            <a:ext cx="285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500" b="1">
                <a:solidFill>
                  <a:srgbClr val="FFFFFF"/>
                </a:solidFill>
              </a:defRPr>
            </a:pPr>
            <a:r>
              <a:rPr sz="15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D0629C03-8286-48EB-8666-D544D94583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33500" y="3295650"/>
            <a:ext cx="6477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16233F"/>
                </a:solidFill>
              </a:defRPr>
            </a:pPr>
            <a:r>
              <a:rPr sz="1575" b="1">
                <a:solidFill>
                  <a:srgbClr val="16233F"/>
                </a:solidFill>
              </a:rPr>
              <a:t>Лідерство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CB07B7B9-B5FA-4D10-8864-497C0380FE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05750" y="3305175"/>
            <a:ext cx="2952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0">
                <a:solidFill>
                  <a:srgbClr val="5D6B82"/>
                </a:solidFill>
              </a:defRPr>
            </a:pPr>
            <a:r>
              <a:rPr sz="1200" b="0">
                <a:solidFill>
                  <a:srgbClr val="5D6B82"/>
                </a:solidFill>
              </a:rPr>
              <a:t>прийняття рішень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C7F0997D-A353-4FF8-B269-A8A1AC94EA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3800475"/>
            <a:ext cx="10572750" cy="447675"/>
          </a:xfrm>
          <a:prstGeom xmlns:a="http://schemas.openxmlformats.org/drawingml/2006/main" prst="roundRect">
            <a:avLst>
              <a:gd name="adj" fmla="val 21277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459DA4BD-4AD2-48B6-81FE-44FC864927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3800475"/>
            <a:ext cx="514350" cy="447675"/>
          </a:xfrm>
          <a:prstGeom xmlns:a="http://schemas.openxmlformats.org/drawingml/2006/main" prst="roundRect">
            <a:avLst>
              <a:gd name="adj" fmla="val 21277"/>
            </a:avLst>
          </a:prstGeom>
          <a:solidFill xmlns:a="http://schemas.openxmlformats.org/drawingml/2006/main">
            <a:srgbClr val="4C9A8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C458E66A-2C5A-4365-A620-C069AF7173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3867150"/>
            <a:ext cx="285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500" b="1">
                <a:solidFill>
                  <a:srgbClr val="FFFFFF"/>
                </a:solidFill>
              </a:defRPr>
            </a:pPr>
            <a:r>
              <a:rPr sz="15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C34D65A1-AE13-41C8-9049-4DC834F14C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33500" y="3876675"/>
            <a:ext cx="6477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16233F"/>
                </a:solidFill>
              </a:defRPr>
            </a:pPr>
            <a:r>
              <a:rPr sz="1575" b="1">
                <a:solidFill>
                  <a:srgbClr val="16233F"/>
                </a:solidFill>
              </a:rPr>
              <a:t>Рекрутинг і кар’єра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1F13A034-18CD-41C2-9D7D-82B72DBFCF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05750" y="3886200"/>
            <a:ext cx="2952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0">
                <a:solidFill>
                  <a:srgbClr val="5D6B82"/>
                </a:solidFill>
              </a:defRPr>
            </a:pPr>
            <a:r>
              <a:rPr sz="1200" b="0">
                <a:solidFill>
                  <a:srgbClr val="5D6B82"/>
                </a:solidFill>
              </a:rPr>
              <a:t>рівний доступ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685E26A1-0392-4CFE-8762-449FC32768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4381500"/>
            <a:ext cx="10572750" cy="447675"/>
          </a:xfrm>
          <a:prstGeom xmlns:a="http://schemas.openxmlformats.org/drawingml/2006/main" prst="roundRect">
            <a:avLst>
              <a:gd name="adj" fmla="val 21277"/>
            </a:avLst>
          </a:prstGeom>
          <a:solidFill xmlns:a="http://schemas.openxmlformats.org/drawingml/2006/main">
            <a:srgbClr val="E8EDF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9A43D134-3DF3-4984-9EC7-316F99358C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4381500"/>
            <a:ext cx="514350" cy="447675"/>
          </a:xfrm>
          <a:prstGeom xmlns:a="http://schemas.openxmlformats.org/drawingml/2006/main" prst="roundRect">
            <a:avLst>
              <a:gd name="adj" fmla="val 21277"/>
            </a:avLst>
          </a:prstGeom>
          <a:solidFill xmlns:a="http://schemas.openxmlformats.org/drawingml/2006/main">
            <a:srgbClr val="3F69B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760FD0F8-9528-44F4-A9D8-4E1B7ABDE5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4448175"/>
            <a:ext cx="285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500" b="1">
                <a:solidFill>
                  <a:srgbClr val="FFFFFF"/>
                </a:solidFill>
              </a:defRPr>
            </a:pPr>
            <a:r>
              <a:rPr sz="15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A9D55C28-7610-44A1-A874-D520E5744D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33500" y="4457700"/>
            <a:ext cx="6477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16233F"/>
                </a:solidFill>
              </a:defRPr>
            </a:pPr>
            <a:r>
              <a:rPr sz="1575" b="1">
                <a:solidFill>
                  <a:srgbClr val="16233F"/>
                </a:solidFill>
              </a:rPr>
              <a:t>Освіта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A275342E-641C-451D-BC6A-3975F27CBD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05750" y="4467225"/>
            <a:ext cx="2952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0">
                <a:solidFill>
                  <a:srgbClr val="5D6B82"/>
                </a:solidFill>
              </a:defRPr>
            </a:pPr>
            <a:r>
              <a:rPr sz="1200" b="0">
                <a:solidFill>
                  <a:srgbClr val="5D6B82"/>
                </a:solidFill>
              </a:rPr>
              <a:t>гендерно чутливі компетентності</a:t>
            </a:r>
          </a:p>
        </p:txBody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04AB0362-D70F-4869-BA0B-1F0A8CE857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4962525"/>
            <a:ext cx="10572750" cy="447675"/>
          </a:xfrm>
          <a:prstGeom xmlns:a="http://schemas.openxmlformats.org/drawingml/2006/main" prst="roundRect">
            <a:avLst>
              <a:gd name="adj" fmla="val 21277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016B1105-582D-4675-BE54-0E383BAF21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4962525"/>
            <a:ext cx="514350" cy="447675"/>
          </a:xfrm>
          <a:prstGeom xmlns:a="http://schemas.openxmlformats.org/drawingml/2006/main" prst="roundRect">
            <a:avLst>
              <a:gd name="adj" fmla="val 21277"/>
            </a:avLst>
          </a:prstGeom>
          <a:solidFill xmlns:a="http://schemas.openxmlformats.org/drawingml/2006/main">
            <a:srgbClr val="8A78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CC5867C2-F019-4DD0-970F-F551A65372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5029200"/>
            <a:ext cx="285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500" b="1">
                <a:solidFill>
                  <a:srgbClr val="FFFFFF"/>
                </a:solidFill>
              </a:defRPr>
            </a:pPr>
            <a:r>
              <a:rPr sz="15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84FA313E-DCB3-4554-931A-63B6F034C0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33500" y="5038725"/>
            <a:ext cx="6477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16233F"/>
                </a:solidFill>
              </a:defRPr>
            </a:pPr>
            <a:r>
              <a:rPr sz="1575" b="1">
                <a:solidFill>
                  <a:srgbClr val="16233F"/>
                </a:solidFill>
              </a:rPr>
              <a:t>Наука й інновації</a:t>
            </a:r>
          </a:p>
        </p:txBody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FADB836F-1785-419C-A75C-CED8A1237F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05750" y="5048250"/>
            <a:ext cx="2952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0">
                <a:solidFill>
                  <a:srgbClr val="5D6B82"/>
                </a:solidFill>
              </a:defRPr>
            </a:pPr>
            <a:r>
              <a:rPr sz="1200" b="0">
                <a:solidFill>
                  <a:srgbClr val="5D6B82"/>
                </a:solidFill>
              </a:rPr>
              <a:t>sex/gender analysis</a:t>
            </a:r>
          </a:p>
        </p:txBody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F59A3851-C059-44D7-96C6-8878AB8012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5543550"/>
            <a:ext cx="10572750" cy="447675"/>
          </a:xfrm>
          <a:prstGeom xmlns:a="http://schemas.openxmlformats.org/drawingml/2006/main" prst="roundRect">
            <a:avLst>
              <a:gd name="adj" fmla="val 21277"/>
            </a:avLst>
          </a:prstGeom>
          <a:solidFill xmlns:a="http://schemas.openxmlformats.org/drawingml/2006/main">
            <a:srgbClr val="E8EDF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68BAE6F8-9D07-426B-AB80-D2FA439A93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5543550"/>
            <a:ext cx="514350" cy="447675"/>
          </a:xfrm>
          <a:prstGeom xmlns:a="http://schemas.openxmlformats.org/drawingml/2006/main" prst="roundRect">
            <a:avLst>
              <a:gd name="adj" fmla="val 21277"/>
            </a:avLst>
          </a:prstGeom>
          <a:solidFill xmlns:a="http://schemas.openxmlformats.org/drawingml/2006/main">
            <a:srgbClr val="E07A7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2" name="">
            <a:extLst xmlns:a="http://schemas.openxmlformats.org/drawingml/2006/main">
              <a:ext uri="{FF2B5EF4-FFF2-40B4-BE49-F238E27FC236}">
                <a16:creationId xmlns:a16="http://schemas.microsoft.com/office/drawing/2014/main" id="{F0C8C52D-0A38-4C5C-9A7C-F641BEFAD7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5610225"/>
            <a:ext cx="285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500" b="1">
                <a:solidFill>
                  <a:srgbClr val="FFFFFF"/>
                </a:solidFill>
              </a:defRPr>
            </a:pPr>
            <a:r>
              <a:rPr sz="15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43" name="">
            <a:extLst xmlns:a="http://schemas.openxmlformats.org/drawingml/2006/main">
              <a:ext uri="{FF2B5EF4-FFF2-40B4-BE49-F238E27FC236}">
                <a16:creationId xmlns:a16="http://schemas.microsoft.com/office/drawing/2014/main" id="{BC048578-B63B-4923-836B-49B26A1B42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33500" y="5619750"/>
            <a:ext cx="6477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16233F"/>
                </a:solidFill>
              </a:defRPr>
            </a:pPr>
            <a:r>
              <a:rPr sz="1575" b="1">
                <a:solidFill>
                  <a:srgbClr val="16233F"/>
                </a:solidFill>
              </a:rPr>
              <a:t>Безпечне середовище</a:t>
            </a:r>
          </a:p>
        </p:txBody>
      </p:sp>
      <p:sp>
        <p:nvSpPr>
          <p:cNvPr id="44" name="">
            <a:extLst xmlns:a="http://schemas.openxmlformats.org/drawingml/2006/main">
              <a:ext uri="{FF2B5EF4-FFF2-40B4-BE49-F238E27FC236}">
                <a16:creationId xmlns:a16="http://schemas.microsoft.com/office/drawing/2014/main" id="{3B123674-D15B-4E17-A40D-AA7E642E6D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05750" y="5629275"/>
            <a:ext cx="2952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0">
                <a:solidFill>
                  <a:srgbClr val="5D6B82"/>
                </a:solidFill>
              </a:defRPr>
            </a:pPr>
            <a:r>
              <a:rPr sz="1200" b="0">
                <a:solidFill>
                  <a:srgbClr val="5D6B82"/>
                </a:solidFill>
              </a:rPr>
              <a:t>нульова толерантність</a:t>
            </a:r>
          </a:p>
        </p:txBody>
      </p:sp>
    </p:spTree>
    <p:extLst>
      <p:ext uri="{BB962C8B-B14F-4D97-AF65-F5344CB8AC3E}">
        <p14:creationId xmlns:p14="http://schemas.microsoft.com/office/powerpoint/2010/main" val="121653692"/>
      </p:ext>
    </p:extLst>
  </p:cSld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D49F36FF-A7E4-4628-AD5C-513052E72D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F7F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8CB67342-C66C-422A-9943-9909FFD868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714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63B7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7E3E2553-C4D8-4AE9-9719-FCDEAB7228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266700"/>
            <a:ext cx="3429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3F69B1"/>
                </a:solidFill>
              </a:defRPr>
            </a:pPr>
            <a:r>
              <a:rPr sz="975" b="1">
                <a:solidFill>
                  <a:srgbClr val="3F69B1"/>
                </a:solidFill>
              </a:rPr>
              <a:t>ОРГАНІЗАЦІЙНА КУЛЬТУРА</a:t>
            </a:r>
          </a:p>
        </p:txBody>
      </p:sp>
      <p:pic>
        <p:nvPicPr>
          <p:cNvPr id="2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a093953e7ce4b5e"/>
          <a:stretch xmlns:a="http://schemas.openxmlformats.org/drawingml/2006/main"/>
        </p:blipFill>
        <p:spPr>
          <a:xfrm xmlns:a="http://schemas.openxmlformats.org/drawingml/2006/main">
            <a:off x="11001042" y="323850"/>
            <a:ext cx="438816" cy="514350"/>
          </a:xfrm>
          <a:prstGeom xmlns:a="http://schemas.openxmlformats.org/drawingml/2006/main" prst="rect">
            <a:avLst/>
          </a:prstGeom>
        </p:spPr>
      </p:pic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69875B4F-7973-4E21-BF44-C0BF8011BB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6534150"/>
            <a:ext cx="10953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EDF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DEF2B23B-D1EC-48AD-9DF7-6DF67B4269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6591300"/>
            <a:ext cx="285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5D6B82"/>
                </a:solidFill>
              </a:defRPr>
            </a:pPr>
            <a:r>
              <a:rPr sz="825" b="0">
                <a:solidFill>
                  <a:srgbClr val="5D6B82"/>
                </a:solidFill>
              </a:rPr>
              <a:t>ОНМедУ • 2026–2030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45EACB76-507C-48FC-BDC5-9BFEE9E504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91875" y="6591300"/>
            <a:ext cx="3429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5D6B82"/>
                </a:solidFill>
              </a:defRPr>
            </a:pPr>
            <a:r>
              <a:rPr sz="825" b="1">
                <a:solidFill>
                  <a:srgbClr val="5D6B82"/>
                </a:solidFill>
              </a:rPr>
              <a:t>07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80F7ED6F-7F97-4A27-9ADD-A01B59EF0A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781050"/>
            <a:ext cx="100965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6233F"/>
                </a:solidFill>
              </a:defRPr>
            </a:pPr>
            <a:r>
              <a:rPr sz="2850" b="1">
                <a:solidFill>
                  <a:srgbClr val="16233F"/>
                </a:solidFill>
              </a:rPr>
              <a:t>Work–life balance підтримує інституційну стійкість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31968989-F607-4693-BE52-89C818D0E8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1438275"/>
            <a:ext cx="838200" cy="47625"/>
          </a:xfrm>
          <a:prstGeom xmlns:a="http://schemas.openxmlformats.org/drawingml/2006/main" prst="roundRect">
            <a:avLst>
              <a:gd name="adj" fmla="val 40000"/>
            </a:avLst>
          </a:prstGeom>
          <a:solidFill xmlns:a="http://schemas.openxmlformats.org/drawingml/2006/main">
            <a:srgbClr val="1CA6B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57A9A00A-169A-418E-A0E4-273692CA09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2038350"/>
            <a:ext cx="102870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263B7A"/>
                </a:solidFill>
              </a:defRPr>
            </a:pPr>
            <a:r>
              <a:rPr sz="1875" b="1">
                <a:solidFill>
                  <a:srgbClr val="263B7A"/>
                </a:solidFill>
              </a:rPr>
              <a:t>Гнучкість там, де вона сумісна з освітнім, науковим і клінічним процесом.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9BEB19F6-79E5-4057-9230-B0250CBA37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924175"/>
            <a:ext cx="95250" cy="952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1CA6B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2EC5AC93-79FC-483D-B847-C1FB0D92E4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9650" y="2838450"/>
            <a:ext cx="9296400" cy="4857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16233F"/>
                </a:solidFill>
              </a:defRPr>
            </a:pPr>
            <a:r>
              <a:rPr sz="1425" b="0">
                <a:solidFill>
                  <a:srgbClr val="16233F"/>
                </a:solidFill>
              </a:rPr>
              <a:t>планування навантаження без упереджень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D8D3B529-9E25-45AE-A428-E58560D520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3448050"/>
            <a:ext cx="95250" cy="952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1CA6B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13590127-BADF-49EE-B983-BE67D33BB7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9650" y="3362325"/>
            <a:ext cx="9296400" cy="4857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16233F"/>
                </a:solidFill>
              </a:defRPr>
            </a:pPr>
            <a:r>
              <a:rPr sz="1425" b="0">
                <a:solidFill>
                  <a:srgbClr val="16233F"/>
                </a:solidFill>
              </a:rPr>
              <a:t>урахування сімейних обставин під час важливих заходів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57B0A24A-BCA0-4EE2-8E88-DB8BDA2790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3971925"/>
            <a:ext cx="95250" cy="952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1CA6B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934A9F4E-87A4-4526-B914-12BFC64552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9650" y="3886200"/>
            <a:ext cx="9296400" cy="4857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16233F"/>
                </a:solidFill>
              </a:defRPr>
            </a:pPr>
            <a:r>
              <a:rPr sz="1425" b="0">
                <a:solidFill>
                  <a:srgbClr val="16233F"/>
                </a:solidFill>
              </a:rPr>
              <a:t>недискримінація через вагітність, материнство чи батьківство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B73F7D94-4E70-4816-A3DA-D148887FDD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4495800"/>
            <a:ext cx="95250" cy="952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1CA6B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F3E84405-C441-4555-A4D8-71D94D197A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9650" y="4410075"/>
            <a:ext cx="9296400" cy="4857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16233F"/>
                </a:solidFill>
              </a:defRPr>
            </a:pPr>
            <a:r>
              <a:rPr sz="1425" b="0">
                <a:solidFill>
                  <a:srgbClr val="16233F"/>
                </a:solidFill>
              </a:rPr>
              <a:t>підтримка повернення після тривалої перерви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AEE25449-F424-4A78-95B0-922773EF92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019675"/>
            <a:ext cx="95250" cy="952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1CA6B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838A4259-6C73-4D1A-914D-13B36DD938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9650" y="4933950"/>
            <a:ext cx="9296400" cy="4857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16233F"/>
                </a:solidFill>
              </a:defRPr>
            </a:pPr>
            <a:r>
              <a:rPr sz="1425" b="0">
                <a:solidFill>
                  <a:srgbClr val="16233F"/>
                </a:solidFill>
              </a:rPr>
              <a:t>психологічна та консультативна підтримка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60BE24E0-0888-461D-8FA3-5EDE8EF04D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543550"/>
            <a:ext cx="95250" cy="952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1CA6B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D53DEC56-35F1-4C30-8BA0-5448B51CA4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9650" y="5457825"/>
            <a:ext cx="9296400" cy="4857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16233F"/>
                </a:solidFill>
              </a:defRPr>
            </a:pPr>
            <a:r>
              <a:rPr sz="1425" b="0">
                <a:solidFill>
                  <a:srgbClr val="16233F"/>
                </a:solidFill>
              </a:rPr>
              <a:t>адаптація політик до умов війни</a:t>
            </a:r>
          </a:p>
        </p:txBody>
      </p:sp>
    </p:spTree>
    <p:extLst>
      <p:ext uri="{BB962C8B-B14F-4D97-AF65-F5344CB8AC3E}">
        <p14:creationId xmlns:p14="http://schemas.microsoft.com/office/powerpoint/2010/main" val="649167422"/>
      </p:ext>
    </p:extLst>
  </p:cSld>
</p:sld>
</file>

<file path=ppt/slides/slide8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E5B85125-7D16-467B-B6F0-61EC24B4D5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F7F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73CC4247-C1EB-4152-A27F-BD7779E9FB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714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63B7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D81DD077-2D4F-4891-9187-EAB9FD8A29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266700"/>
            <a:ext cx="3429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3F69B1"/>
                </a:solidFill>
              </a:defRPr>
            </a:pPr>
            <a:r>
              <a:rPr sz="975" b="1">
                <a:solidFill>
                  <a:srgbClr val="3F69B1"/>
                </a:solidFill>
              </a:rPr>
              <a:t>ЛІДЕРСТВО ТА КАР’ЄРА</a:t>
            </a:r>
          </a:p>
        </p:txBody>
      </p:sp>
      <p:pic>
        <p:nvPicPr>
          <p:cNvPr id="3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99579f8927e49eb"/>
          <a:stretch xmlns:a="http://schemas.openxmlformats.org/drawingml/2006/main"/>
        </p:blipFill>
        <p:spPr>
          <a:xfrm xmlns:a="http://schemas.openxmlformats.org/drawingml/2006/main">
            <a:off x="11001042" y="323850"/>
            <a:ext cx="438816" cy="514350"/>
          </a:xfrm>
          <a:prstGeom xmlns:a="http://schemas.openxmlformats.org/drawingml/2006/main" prst="rect">
            <a:avLst/>
          </a:prstGeom>
        </p:spPr>
      </p:pic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90534002-D183-48F6-86D9-31E17D43FF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6534150"/>
            <a:ext cx="10953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EDF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5C86ED6E-6F01-412B-85A4-C8CD7948DD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6591300"/>
            <a:ext cx="285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5D6B82"/>
                </a:solidFill>
              </a:defRPr>
            </a:pPr>
            <a:r>
              <a:rPr sz="825" b="0">
                <a:solidFill>
                  <a:srgbClr val="5D6B82"/>
                </a:solidFill>
              </a:rPr>
              <a:t>ОНМедУ • 2026–2030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ABB4E130-3E55-4B73-A72C-BE8BC1C50D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91875" y="6591300"/>
            <a:ext cx="3429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5D6B82"/>
                </a:solidFill>
              </a:defRPr>
            </a:pPr>
            <a:r>
              <a:rPr sz="825" b="1">
                <a:solidFill>
                  <a:srgbClr val="5D6B82"/>
                </a:solidFill>
              </a:rPr>
              <a:t>08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A3BDB14F-2DA6-4849-B6F2-5402AF62E5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781050"/>
            <a:ext cx="100965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6233F"/>
                </a:solidFill>
              </a:defRPr>
            </a:pPr>
            <a:r>
              <a:rPr sz="2850" b="1">
                <a:solidFill>
                  <a:srgbClr val="16233F"/>
                </a:solidFill>
              </a:rPr>
              <a:t>Прозорі критерії відкривають рівний доступ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815A11AB-C547-4932-A2AB-797979D066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1438275"/>
            <a:ext cx="838200" cy="47625"/>
          </a:xfrm>
          <a:prstGeom xmlns:a="http://schemas.openxmlformats.org/drawingml/2006/main" prst="roundRect">
            <a:avLst>
              <a:gd name="adj" fmla="val 40000"/>
            </a:avLst>
          </a:prstGeom>
          <a:solidFill xmlns:a="http://schemas.openxmlformats.org/drawingml/2006/main">
            <a:srgbClr val="1CA6B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A23164FE-1000-4C46-8BC8-4CA8FB5610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2114550"/>
            <a:ext cx="5048250" cy="3257550"/>
          </a:xfrm>
          <a:prstGeom xmlns:a="http://schemas.openxmlformats.org/drawingml/2006/main" prst="roundRect">
            <a:avLst>
              <a:gd name="adj" fmla="val 5263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E8EDF5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2F85537F-4033-4D9C-91B8-EA0EAB486D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2400300"/>
            <a:ext cx="2286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1CA6B7"/>
                </a:solidFill>
              </a:defRPr>
            </a:pPr>
            <a:r>
              <a:rPr sz="1200" b="1">
                <a:solidFill>
                  <a:srgbClr val="1CA6B7"/>
                </a:solidFill>
              </a:rPr>
              <a:t>ЛІДЕРСТВО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4A50E684-9A9E-4635-A04D-99ABFDB326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2876550"/>
            <a:ext cx="26670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900" b="1">
                <a:solidFill>
                  <a:srgbClr val="263B7A"/>
                </a:solidFill>
              </a:defRPr>
            </a:pPr>
            <a:r>
              <a:rPr sz="3900" b="1">
                <a:solidFill>
                  <a:srgbClr val="263B7A"/>
                </a:solidFill>
              </a:rPr>
              <a:t>40–60%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24B7B2FE-B124-407C-9588-70CC11F0AD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3695700"/>
            <a:ext cx="4095750" cy="1104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5D6B82"/>
                </a:solidFill>
              </a:defRPr>
            </a:pPr>
            <a:r>
              <a:rPr sz="1425" b="0">
                <a:solidFill>
                  <a:srgbClr val="5D6B82"/>
                </a:solidFill>
              </a:rPr>
              <a:t>орієнтир збалансованого складу колегіальних органів — за наявності кадрового представництва і без шкоди компетентності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8ED10C8B-BDDB-41A8-AA59-56CA421556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00750" y="2114550"/>
            <a:ext cx="5048250" cy="3257550"/>
          </a:xfrm>
          <a:prstGeom xmlns:a="http://schemas.openxmlformats.org/drawingml/2006/main" prst="roundRect">
            <a:avLst>
              <a:gd name="adj" fmla="val 5263"/>
            </a:avLst>
          </a:prstGeom>
          <a:solidFill xmlns:a="http://schemas.openxmlformats.org/drawingml/2006/main">
            <a:srgbClr val="263B7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7DD7603E-B767-4B16-88C0-5A95D3BD19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5550" y="2400300"/>
            <a:ext cx="2476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D7B36A"/>
                </a:solidFill>
              </a:defRPr>
            </a:pPr>
            <a:r>
              <a:rPr sz="1200" b="1">
                <a:solidFill>
                  <a:srgbClr val="D7B36A"/>
                </a:solidFill>
              </a:rPr>
              <a:t>КАР’ЄРНИЙ ЦИКЛ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D805741F-EAAC-4277-B5BA-058EFF1350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19850" y="2962275"/>
            <a:ext cx="95250" cy="952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D7B36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FA6CD2BB-3B45-4C7B-B90A-8F26673786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48450" y="2876550"/>
            <a:ext cx="38671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гендерно нейтральні вакансії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0F770754-359C-4024-B571-C47BD87072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19850" y="3419475"/>
            <a:ext cx="95250" cy="952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D7B36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AD3CE65F-9057-4048-A743-499FAB2CAA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48450" y="3333750"/>
            <a:ext cx="38671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прозорий конкурсний відбір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B5A86347-06BD-4B1E-9E61-8F1C212EAF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19850" y="3876675"/>
            <a:ext cx="95250" cy="952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D7B36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C564DAD6-CDB8-4425-8C82-0ED8F80D71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48450" y="3790950"/>
            <a:ext cx="38671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рівний доступ до навчання й мобільності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681E6B01-F771-448B-BDDA-C908E6C5D4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19850" y="4333875"/>
            <a:ext cx="95250" cy="952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D7B36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9D826DAE-91C0-4619-9560-BA660E489C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48450" y="4248150"/>
            <a:ext cx="38671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моніторинг просування та оплати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45137DF9-45C7-449A-AA9F-3EA2BD62E5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19850" y="4791075"/>
            <a:ext cx="95250" cy="952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D7B36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F5216A7E-3FA4-4E7D-B8B3-FE1CB1FDD2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48450" y="4705350"/>
            <a:ext cx="38671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менторство й академічне лідерство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FD245891-E2F8-4CEF-AB27-F376149FB8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5734050"/>
            <a:ext cx="98107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16233F"/>
                </a:solidFill>
              </a:defRPr>
            </a:pPr>
            <a:r>
              <a:rPr sz="1350" b="1">
                <a:solidFill>
                  <a:srgbClr val="16233F"/>
                </a:solidFill>
              </a:rPr>
              <a:t>Показник 40–60% — інструмент виявлення дисбалансу, а не автоматична кадрова квота.</a:t>
            </a:r>
          </a:p>
        </p:txBody>
      </p:sp>
    </p:spTree>
    <p:extLst>
      <p:ext uri="{BB962C8B-B14F-4D97-AF65-F5344CB8AC3E}">
        <p14:creationId xmlns:p14="http://schemas.microsoft.com/office/powerpoint/2010/main" val="21487937"/>
      </p:ext>
    </p:extLst>
  </p:cSld>
</p:sld>
</file>

<file path=ppt/slides/slide9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E22D1557-E3CD-4CD5-9BBD-4C9B61BADC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F7F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EED0FF30-A7BC-4914-B746-D3F83DAE67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714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63B7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9D2CB600-BB6C-466B-8337-68F87F9972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266700"/>
            <a:ext cx="3429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3F69B1"/>
                </a:solidFill>
              </a:defRPr>
            </a:pPr>
            <a:r>
              <a:rPr sz="975" b="1">
                <a:solidFill>
                  <a:srgbClr val="3F69B1"/>
                </a:solidFill>
              </a:rPr>
              <a:t>МЕДИЧНА ОСВІТА</a:t>
            </a:r>
          </a:p>
        </p:txBody>
      </p:sp>
      <p:pic>
        <p:nvPicPr>
          <p:cNvPr id="3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cff7e9d68e44583"/>
          <a:stretch xmlns:a="http://schemas.openxmlformats.org/drawingml/2006/main"/>
        </p:blipFill>
        <p:spPr>
          <a:xfrm xmlns:a="http://schemas.openxmlformats.org/drawingml/2006/main">
            <a:off x="11001042" y="323850"/>
            <a:ext cx="438816" cy="514350"/>
          </a:xfrm>
          <a:prstGeom xmlns:a="http://schemas.openxmlformats.org/drawingml/2006/main" prst="rect">
            <a:avLst/>
          </a:prstGeom>
        </p:spPr>
      </p:pic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1AF5FE4F-C4DE-4404-8630-E1E5CFB2C6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6534150"/>
            <a:ext cx="10953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EDF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3F9D9662-BDDB-416F-881E-BCF404B7E9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6591300"/>
            <a:ext cx="285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5D6B82"/>
                </a:solidFill>
              </a:defRPr>
            </a:pPr>
            <a:r>
              <a:rPr sz="825" b="0">
                <a:solidFill>
                  <a:srgbClr val="5D6B82"/>
                </a:solidFill>
              </a:rPr>
              <a:t>ОНМедУ • 2026–2030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48A42A64-23AD-4E93-AE90-117DCDF23B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91875" y="6591300"/>
            <a:ext cx="3429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5D6B82"/>
                </a:solidFill>
              </a:defRPr>
            </a:pPr>
            <a:r>
              <a:rPr sz="825" b="1">
                <a:solidFill>
                  <a:srgbClr val="5D6B82"/>
                </a:solidFill>
              </a:rPr>
              <a:t>09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D9129DF7-1F39-4D2E-BD7F-1277AB1BAB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781050"/>
            <a:ext cx="100965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6233F"/>
                </a:solidFill>
              </a:defRPr>
            </a:pPr>
            <a:r>
              <a:rPr sz="2850" b="1">
                <a:solidFill>
                  <a:srgbClr val="16233F"/>
                </a:solidFill>
              </a:rPr>
              <a:t>Гендерний вимір посилює клінічну точність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2C4EBD83-E0A1-481D-817E-B911C528B3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1438275"/>
            <a:ext cx="838200" cy="47625"/>
          </a:xfrm>
          <a:prstGeom xmlns:a="http://schemas.openxmlformats.org/drawingml/2006/main" prst="roundRect">
            <a:avLst>
              <a:gd name="adj" fmla="val 40000"/>
            </a:avLst>
          </a:prstGeom>
          <a:solidFill xmlns:a="http://schemas.openxmlformats.org/drawingml/2006/main">
            <a:srgbClr val="1CA6B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599DDEEA-E497-4267-B716-EB316541DB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2076450"/>
            <a:ext cx="4762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263B7A"/>
                </a:solidFill>
              </a:defRPr>
            </a:pPr>
            <a:r>
              <a:rPr sz="1800" b="1">
                <a:solidFill>
                  <a:srgbClr val="263B7A"/>
                </a:solidFill>
              </a:rPr>
              <a:t>Стать і гендер можуть впливати на: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4A232676-C319-4F27-B8D9-15A6665C8F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2724150"/>
            <a:ext cx="1524000" cy="590550"/>
          </a:xfrm>
          <a:prstGeom xmlns:a="http://schemas.openxmlformats.org/drawingml/2006/main" prst="roundRect">
            <a:avLst>
              <a:gd name="adj" fmla="val 2258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E8EDF5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DBC7DDD0-0FDA-4F7E-87AF-8E1C925F14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895600"/>
            <a:ext cx="1333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16233F"/>
                </a:solidFill>
              </a:defRPr>
            </a:pPr>
            <a:r>
              <a:rPr sz="1350" b="1">
                <a:solidFill>
                  <a:srgbClr val="16233F"/>
                </a:solidFill>
              </a:rPr>
              <a:t>ризик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FF33800E-00C0-4C66-9BF9-914B3F0013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43150" y="2724150"/>
            <a:ext cx="1524000" cy="590550"/>
          </a:xfrm>
          <a:prstGeom xmlns:a="http://schemas.openxmlformats.org/drawingml/2006/main" prst="roundRect">
            <a:avLst>
              <a:gd name="adj" fmla="val 22581"/>
            </a:avLst>
          </a:prstGeom>
          <a:solidFill xmlns:a="http://schemas.openxmlformats.org/drawingml/2006/main">
            <a:srgbClr val="DDECF6"/>
          </a:solidFill>
          <a:ln xmlns:a="http://schemas.openxmlformats.org/drawingml/2006/main" w="9525">
            <a:solidFill>
              <a:srgbClr val="E8EDF5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DFADCFC8-5A24-4C93-A114-A114C452E0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38400" y="2895600"/>
            <a:ext cx="1333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16233F"/>
                </a:solidFill>
              </a:defRPr>
            </a:pPr>
            <a:r>
              <a:rPr sz="1350" b="1">
                <a:solidFill>
                  <a:srgbClr val="16233F"/>
                </a:solidFill>
              </a:rPr>
              <a:t>симптоми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ADBD1477-36FA-42F5-9916-C39441E240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0" y="2724150"/>
            <a:ext cx="1524000" cy="590550"/>
          </a:xfrm>
          <a:prstGeom xmlns:a="http://schemas.openxmlformats.org/drawingml/2006/main" prst="roundRect">
            <a:avLst>
              <a:gd name="adj" fmla="val 2258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E8EDF5"/>
            </a:solidFill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5543C6FE-C7E2-4F72-94A3-2E1336A947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91000" y="2895600"/>
            <a:ext cx="1333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16233F"/>
                </a:solidFill>
              </a:defRPr>
            </a:pPr>
            <a:r>
              <a:rPr sz="1350" b="1">
                <a:solidFill>
                  <a:srgbClr val="16233F"/>
                </a:solidFill>
              </a:rPr>
              <a:t>звернення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3F313F64-DC9D-492D-9503-9A3529F0D0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48350" y="2724150"/>
            <a:ext cx="1524000" cy="590550"/>
          </a:xfrm>
          <a:prstGeom xmlns:a="http://schemas.openxmlformats.org/drawingml/2006/main" prst="roundRect">
            <a:avLst>
              <a:gd name="adj" fmla="val 22581"/>
            </a:avLst>
          </a:prstGeom>
          <a:solidFill xmlns:a="http://schemas.openxmlformats.org/drawingml/2006/main">
            <a:srgbClr val="DDECF6"/>
          </a:solidFill>
          <a:ln xmlns:a="http://schemas.openxmlformats.org/drawingml/2006/main" w="9525">
            <a:solidFill>
              <a:srgbClr val="E8EDF5"/>
            </a:solidFill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671834D4-6AAD-4E1E-9127-B5897BDD25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0" y="2895600"/>
            <a:ext cx="1333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16233F"/>
                </a:solidFill>
              </a:defRPr>
            </a:pPr>
            <a:r>
              <a:rPr sz="1350" b="1">
                <a:solidFill>
                  <a:srgbClr val="16233F"/>
                </a:solidFill>
              </a:rPr>
              <a:t>діагностику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418B53A0-E581-4F27-A286-0AF2D33B31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00950" y="2724150"/>
            <a:ext cx="1524000" cy="590550"/>
          </a:xfrm>
          <a:prstGeom xmlns:a="http://schemas.openxmlformats.org/drawingml/2006/main" prst="roundRect">
            <a:avLst>
              <a:gd name="adj" fmla="val 2258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E8EDF5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B0F739BD-0DD6-433E-A9D2-6BC0077129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96200" y="2895600"/>
            <a:ext cx="1333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16233F"/>
                </a:solidFill>
              </a:defRPr>
            </a:pPr>
            <a:r>
              <a:rPr sz="1350" b="1">
                <a:solidFill>
                  <a:srgbClr val="16233F"/>
                </a:solidFill>
              </a:rPr>
              <a:t>лікування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1819D559-C407-4AC8-AC45-11F8383109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53550" y="2724150"/>
            <a:ext cx="1524000" cy="590550"/>
          </a:xfrm>
          <a:prstGeom xmlns:a="http://schemas.openxmlformats.org/drawingml/2006/main" prst="roundRect">
            <a:avLst>
              <a:gd name="adj" fmla="val 22581"/>
            </a:avLst>
          </a:prstGeom>
          <a:solidFill xmlns:a="http://schemas.openxmlformats.org/drawingml/2006/main">
            <a:srgbClr val="DDECF6"/>
          </a:solidFill>
          <a:ln xmlns:a="http://schemas.openxmlformats.org/drawingml/2006/main" w="9525">
            <a:solidFill>
              <a:srgbClr val="E8EDF5"/>
            </a:solidFill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D1CA45A2-2CCF-4810-88B9-4871EA2A3D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48800" y="2895600"/>
            <a:ext cx="1333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16233F"/>
                </a:solidFill>
              </a:defRPr>
            </a:pPr>
            <a:r>
              <a:rPr sz="1350" b="1">
                <a:solidFill>
                  <a:srgbClr val="16233F"/>
                </a:solidFill>
              </a:rPr>
              <a:t>результат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7A9CF439-B3F7-47FE-A702-287B4C54CD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3781425"/>
            <a:ext cx="2762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3F69B1"/>
                </a:solidFill>
              </a:defRPr>
            </a:pPr>
            <a:r>
              <a:rPr sz="1800" b="1">
                <a:solidFill>
                  <a:srgbClr val="3F69B1"/>
                </a:solidFill>
              </a:rPr>
              <a:t>Освітні рішення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932DFAEF-D977-4355-B421-3DE172B00B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4352925"/>
            <a:ext cx="95250" cy="952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1CA6B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516ECD61-6CD5-4C65-B598-828E101917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9650" y="4267200"/>
            <a:ext cx="9486900" cy="3714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16233F"/>
                </a:solidFill>
              </a:defRPr>
            </a:pPr>
            <a:r>
              <a:rPr sz="1350" b="0">
                <a:solidFill>
                  <a:srgbClr val="16233F"/>
                </a:solidFill>
              </a:rPr>
              <a:t>оцінити релевантність у кожній освітній програмі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3AC7913B-3DEA-46D0-B9E5-388CB339AA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4762500"/>
            <a:ext cx="95250" cy="952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1CA6B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AC3B8E12-C0DF-4218-AFC8-3669A1E0D3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9650" y="4676775"/>
            <a:ext cx="9486900" cy="3714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16233F"/>
                </a:solidFill>
              </a:defRPr>
            </a:pPr>
            <a:r>
              <a:rPr sz="1350" b="0">
                <a:solidFill>
                  <a:srgbClr val="16233F"/>
                </a:solidFill>
              </a:rPr>
              <a:t>включати sex/gender аспекти лише там, де вони науково обґрунтовані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F96D3EDD-AD29-434D-8ACD-FAD8C9DFEE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172075"/>
            <a:ext cx="95250" cy="952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1CA6B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1B7C1804-D887-4A0D-9A19-DCF0723FB4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9650" y="5086350"/>
            <a:ext cx="9486900" cy="3714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16233F"/>
                </a:solidFill>
              </a:defRPr>
            </a:pPr>
            <a:r>
              <a:rPr sz="1350" b="0">
                <a:solidFill>
                  <a:srgbClr val="16233F"/>
                </a:solidFill>
              </a:rPr>
              <a:t>використовувати різноманітні клінічні кейси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3980F592-901E-499B-82C8-C913ACDA4D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581650"/>
            <a:ext cx="95250" cy="952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1CA6B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563A34C7-6765-48A1-8561-AB8893DD0D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9650" y="5495925"/>
            <a:ext cx="9486900" cy="3714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16233F"/>
                </a:solidFill>
              </a:defRPr>
            </a:pPr>
            <a:r>
              <a:rPr sz="1350" b="0">
                <a:solidFill>
                  <a:srgbClr val="16233F"/>
                </a:solidFill>
              </a:rPr>
              <a:t>формувати недискримінаційну комунікацію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84D48750-4609-432B-95E1-6153A653A0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991225"/>
            <a:ext cx="95250" cy="952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1CA6B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349BAE4E-0D2E-49CE-B17E-D09D88EEF3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9650" y="5905500"/>
            <a:ext cx="9486900" cy="3714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16233F"/>
                </a:solidFill>
              </a:defRPr>
            </a:pPr>
            <a:r>
              <a:rPr sz="1350" b="0">
                <a:solidFill>
                  <a:srgbClr val="16233F"/>
                </a:solidFill>
              </a:rPr>
              <a:t>підвищувати компетентність викладачів</a:t>
            </a:r>
          </a:p>
        </p:txBody>
      </p:sp>
    </p:spTree>
    <p:extLst>
      <p:ext uri="{BB962C8B-B14F-4D97-AF65-F5344CB8AC3E}">
        <p14:creationId xmlns:p14="http://schemas.microsoft.com/office/powerpoint/2010/main" val="996906296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2026-08-14T07:24:30.9180000Z</dcterms:created>
  <dcterms:modified xsi:type="dcterms:W3CDTF">2026-08-14T07:24:30.9180000Z</dcterms:modified>
</coreProperties>
</file>