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/>
    <p:restoredTop sz="89712"/>
  </p:normalViewPr>
  <p:slideViewPr>
    <p:cSldViewPr snapToGrid="0" snapToObjects="1">
      <p:cViewPr varScale="1">
        <p:scale>
          <a:sx n="99" d="100"/>
          <a:sy n="99" d="100"/>
        </p:scale>
        <p:origin x="136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391F8-AB54-A442-8576-D4516E4EE12C}" type="datetimeFigureOut">
              <a:rPr lang="en-GB" smtClean="0"/>
              <a:t>22/02/2026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D4385-25D0-E345-8127-EE027DD6B369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032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D4385-25D0-E345-8127-EE027DD6B36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972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D4385-25D0-E345-8127-EE027DD6B36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26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C829A-7864-A97B-D02F-F9467B704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E9924B-E6A3-2140-7A74-1711EAEEAA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CA0707-A311-661D-B713-AC0E920FC7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A92915-AB73-72A4-93BF-360B0ABBC6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D4385-25D0-E345-8127-EE027DD6B36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19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E977-D28A-7587-DEDE-A0F62913D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C5505-D046-B7AC-343E-F04D2B8AE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158EC-CC65-9F8D-50BC-3CA645F5C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5E41B-ABD2-174D-A633-EF8B4E73C254}" type="datetime1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19A02-8423-F335-5A2B-08EF5BB3C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F789B-2095-B39A-31B1-B92A53006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27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9C8C6-200D-1ADD-523E-6501C2F1E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338F70-CA92-F71C-6205-702EB8000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AFFD1-DF2E-60FB-5969-674C17B4D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5B7E-F90A-964B-9071-520BD2CBFCCF}" type="datetime1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3AF6C-A100-ED35-FADF-97BC04533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67A04-2841-F42C-03C3-C5504106C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80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1B6672-1C02-C654-D522-24B15CB396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34EEF3-3E11-75DF-316A-AC1C14A6B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27FE5-450C-DDF9-8DBC-BEF7DDCC1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51175-276B-AE4B-B840-FB3816A232BD}" type="datetime1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0C2AF-B3C6-2356-2139-D409A76A9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4CAA4-3BFC-2C31-5E89-845FF0564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04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83629-2F4F-ADC3-7223-75331DAD7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5C219-EC27-3A35-230A-EA2447CB8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7A376-2181-7741-6BA1-C3C1913A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4EB6-EF39-3F42-85A0-1317D3D42694}" type="datetime1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68FEA-7D18-040A-60C1-EBED6A979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CD4CA-5769-75CC-BECB-50057663B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43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6102C-2BED-6B83-EADF-8590CD8BF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BAC63-874B-B018-709F-0C53688B6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7177A-4192-D585-BED4-7D766E7B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D8BC9-5ADB-954C-8604-A072E3354E2F}" type="datetime1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0E586-CA48-F46F-09B4-25506956A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F4B68-D040-DE9D-DC84-58B556FB1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23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EE684-59FD-0C7C-0F62-EDE1B76EF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22488-7570-6ECC-79D5-2C7563578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B5947-AF54-FEFB-2D57-11C5984DB9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A2D81-ED1B-F670-E1D3-23D95CF91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EFAE-6281-994A-8DE3-7E11F03CB37E}" type="datetime1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70C83-F76E-C647-3435-7DC4E0DDF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50FA1-928F-AD4C-B889-2E0AF6F48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67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38EC1-E849-6DC6-4EE6-4B7EFF53B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7853F3-047D-7B0D-9D51-13A26FEB3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12EEC8-722A-452E-58A3-EF1795F8E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1E6F9C-C448-C947-56E9-62337AD4A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9175B1-4A0E-3A13-60C8-95B5121F5E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0B637C-E5FE-86FF-679F-B1E3F1E04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B5648-6FF1-C845-ABFC-6CC9C7399798}" type="datetime1">
              <a:rPr lang="en-GB" smtClean="0"/>
              <a:t>22/02/2026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BB417C-EF62-6271-D4D6-BD2AEFF54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3008A-5AC8-DA2F-4D89-C9AE4D7F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50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2FBC-87BC-8CC1-EC94-88AC199A9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0F18D7-6DB7-2CE3-C0DB-C4902C1A6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ECCD-6880-B54A-8EAD-75A88C829D47}" type="datetime1">
              <a:rPr lang="en-GB" smtClean="0"/>
              <a:t>22/02/2026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0F396-9D69-4269-64F0-11E1F494E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0A3A0-C0D5-8669-D634-FF36BB69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79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C9B9E1-140A-CD25-C3AA-6302C1640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F10D5-3A68-774E-96C7-4BD4AD1F1894}" type="datetime1">
              <a:rPr lang="en-GB" smtClean="0"/>
              <a:t>22/02/2026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ADABB-5B0F-400C-7787-74E9E8B7D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C2686D-CD1F-BE2D-10F4-0014FFF34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65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60B25-F679-E804-1F2B-9B6D6D07E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DD125-5B1E-9718-F4EA-ABB52E22B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2FCF27-5DC2-00F1-5F6E-856359CD6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7541E-AF0C-913B-E29D-4A9976E0B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AA3B-F301-604E-AC78-68450BD138EA}" type="datetime1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0CE61-F68F-EA35-8FFA-057040748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7657A-DDE5-B822-8C2E-DC51E90A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061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D43DF-371B-A8BA-D075-CD46A6F58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555FC2-D047-BB2E-E4EE-5F4611ACA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898D04-8487-BC60-06AF-9440E3357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E0DDA-93D1-4130-5918-1E1A44BCA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9CC4B-1FB2-6740-8DC4-40AEC8EB0BC5}" type="datetime1">
              <a:rPr lang="en-GB" smtClean="0"/>
              <a:t>22/02/2026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6D11B-9E7E-1AEC-12A3-A6D2DB65C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07B0E-E232-ABB1-93B9-2BDA4FBF3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62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23A59D-AD07-B8E5-3B5A-083E24DF3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B47F5E-E154-4345-9008-873B575A1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21F64-D148-7059-8EA8-AFFCBA47D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F93E5-4E01-9741-B9F8-DB1686045EAE}" type="datetime1">
              <a:rPr lang="en-GB" smtClean="0"/>
              <a:t>22/02/2026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91443-8A1E-FEC0-5E54-D8EAFF495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1B07E-E488-65F0-F9F6-B4B689E7E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61228-8992-2242-89C5-9FAF6CAFBDA8}" type="slidenum">
              <a:rPr lang="en-GB" smtClean="0"/>
              <a:t>‹№›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23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mcai.org.uk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gif"/><Relationship Id="rId4" Type="http://schemas.openxmlformats.org/officeDocument/2006/relationships/image" Target="../media/image1.jpg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ai.org.uk/_files/ugd/dd2ba4_75777218b5234c91b817072eb1433ee4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cai.org.uk/_files/ugd/dd2ba4_66a1e3e566a14cfdb577a3107fa55230.pdf" TargetMode="External"/><Relationship Id="rId5" Type="http://schemas.openxmlformats.org/officeDocument/2006/relationships/hyperlink" Target="https://www.mcai.org.uk/_files/ugd/dd2ba4_5855b81976044fdebabe7a8e2a2f42da.pdf" TargetMode="External"/><Relationship Id="rId4" Type="http://schemas.openxmlformats.org/officeDocument/2006/relationships/hyperlink" Target="https://www.mcai.org.uk/_files/ugd/dd2ba4_e7e0a79c864a4a028a0ec241e546794e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ai.org.uk/_files/ugd/dd2ba4_5cbd8558cb8849908c0bfb2a27686cb2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cai.org.uk/_files/ugd/dd2ba4_b2e350ec9d02759d79d1449db52309be.pdf" TargetMode="External"/><Relationship Id="rId4" Type="http://schemas.openxmlformats.org/officeDocument/2006/relationships/hyperlink" Target="https://www.mcai.org.uk/_files/ugd/dd2ba4_4915e6e98c647ab1acb8c69f73e12ed7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AEA41-6261-E846-B7D8-7A9F31CEC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GB" dirty="0"/>
            </a:br>
            <a:endParaRPr lang="en-GB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E0DECA-E76A-CA25-20CD-14688D107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uk-UA" sz="2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Професор</a:t>
            </a:r>
            <a:r>
              <a:rPr lang="en-GB" sz="2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David Southall OBE, MD, FRCPCH</a:t>
            </a:r>
            <a:endParaRPr lang="en-GB" sz="2000" b="1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 algn="l">
              <a:buNone/>
            </a:pP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Консультант з акушерства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(Ліберія)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і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Професор педіатрії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(Велика Британія)</a:t>
            </a:r>
            <a:endParaRPr lang="en-GB" sz="18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uk-UA" sz="1800" b="0" i="0" u="none" strike="noStrike" noProof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Почесний медичний директор Міжнародної організації з </a:t>
            </a:r>
            <a:r>
              <a:rPr lang="uk-UA" sz="1800" b="0" i="0" u="none" strike="noStrike" noProof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адвокації</a:t>
            </a:r>
            <a:r>
              <a:rPr lang="uk-UA" sz="1800" b="0" i="0" u="none" strike="noStrike" noProof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здоров'я матері та дитини 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(MCAI),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    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 Columba Court, Laide IV22 2NL, UK.  </a:t>
            </a:r>
            <a:r>
              <a:rPr lang="uk-UA" sz="1400" b="1" i="0" u="none" strike="noStrike" dirty="0">
                <a:solidFill>
                  <a:srgbClr val="FC4F08"/>
                </a:solidFill>
                <a:effectLst/>
                <a:latin typeface="Calibri" panose="020F0502020204030204" pitchFamily="34" charset="0"/>
              </a:rPr>
              <a:t>Зареєстрована як</a:t>
            </a:r>
            <a:r>
              <a:rPr lang="en-GB" sz="1400" b="1" i="0" u="none" strike="noStrike" dirty="0">
                <a:solidFill>
                  <a:srgbClr val="FC4F08"/>
                </a:solidFill>
                <a:effectLst/>
                <a:latin typeface="Calibri" panose="020F0502020204030204" pitchFamily="34" charset="0"/>
              </a:rPr>
              <a:t> SCIO (</a:t>
            </a:r>
            <a:r>
              <a:rPr lang="uk-UA" sz="1400" b="1" i="0" u="none" strike="noStrike" dirty="0">
                <a:solidFill>
                  <a:srgbClr val="FC4F08"/>
                </a:solidFill>
                <a:effectLst/>
                <a:latin typeface="Calibri" panose="020F0502020204030204" pitchFamily="34" charset="0"/>
              </a:rPr>
              <a:t>Шотландська благодійна організація</a:t>
            </a:r>
            <a:r>
              <a:rPr lang="en-GB" sz="1400" b="1" i="0" u="none" strike="noStrike" dirty="0">
                <a:solidFill>
                  <a:srgbClr val="FC4F08"/>
                </a:solidFill>
                <a:effectLst/>
                <a:latin typeface="Calibri" panose="020F0502020204030204" pitchFamily="34" charset="0"/>
              </a:rPr>
              <a:t>) No. SC043467</a:t>
            </a:r>
            <a:endParaRPr lang="en-GB" sz="14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 algn="l">
              <a:buNone/>
            </a:pP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Номери мобільного телефона і 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WhatsApp </a:t>
            </a:r>
            <a:r>
              <a:rPr lang="en-GB" sz="1800" b="0" i="0" u="none" strike="noStrike" dirty="0">
                <a:solidFill>
                  <a:srgbClr val="0078D7"/>
                </a:solidFill>
                <a:effectLst/>
                <a:latin typeface="Calibri" panose="020F0502020204030204" pitchFamily="34" charset="0"/>
              </a:rPr>
              <a:t>+44 (0) 7710 674003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і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sz="1800" b="0" i="0" u="none" strike="noStrike" dirty="0">
                <a:solidFill>
                  <a:srgbClr val="0078D7"/>
                </a:solidFill>
                <a:effectLst/>
                <a:latin typeface="Calibri" panose="020F0502020204030204" pitchFamily="34" charset="0"/>
              </a:rPr>
              <a:t>+44 (0)7944 632011</a:t>
            </a:r>
            <a:endParaRPr lang="en-GB" sz="18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 algn="l">
              <a:buNone/>
            </a:pPr>
            <a:r>
              <a:rPr lang="en-GB" sz="18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  <a:hlinkClick r:id="rId3" tooltip="https://www.mcai.org.uk/"/>
              </a:rPr>
              <a:t>https://www.mcai.org.uk/</a:t>
            </a:r>
            <a:endParaRPr lang="en-GB" sz="18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 algn="l">
              <a:spcAft>
                <a:spcPts val="1200"/>
              </a:spcAft>
              <a:buNone/>
            </a:pP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Директор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 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MCAI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Ліберія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Регіональний офіс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будинок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13,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Лікарня 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Phebe,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Ліберійське підприємство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Номер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GB" sz="1800" b="0" i="0" u="none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051730402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</a:t>
            </a:r>
            <a:endParaRPr lang="en-GB" sz="1800" b="0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200" noProof="0" dirty="0"/>
              <a:t>Міжнародна клінічна й </a:t>
            </a:r>
            <a:r>
              <a:rPr lang="uk-UA" sz="2200" noProof="0" dirty="0" err="1"/>
              <a:t>адвокаційна</a:t>
            </a:r>
            <a:r>
              <a:rPr lang="uk-UA" sz="2200" noProof="0" dirty="0"/>
              <a:t> робота здійснюється у співпраці з організаціями, що зазначені нижче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0CCB97D6-7D7B-D045-AABF-2B0A98C6669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870" y="5839826"/>
            <a:ext cx="1459152" cy="450697"/>
          </a:xfrm>
          <a:prstGeom prst="rect">
            <a:avLst/>
          </a:prstGeom>
        </p:spPr>
      </p:pic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CF7600AA-6D6C-5D47-9288-DD6635DBD41F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54690" y="5591895"/>
            <a:ext cx="2527300" cy="596900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760BD064-6BF0-7A4E-9338-9764C5B508C7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0777" y="5769268"/>
            <a:ext cx="887730" cy="420370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B1E9A4E5-694E-5646-8F24-5B4DED50C56A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8007" y="5686691"/>
            <a:ext cx="988695" cy="482227"/>
          </a:xfrm>
          <a:prstGeom prst="rect">
            <a:avLst/>
          </a:prstGeom>
        </p:spPr>
      </p:pic>
      <p:pic>
        <p:nvPicPr>
          <p:cNvPr id="10" name="Picture 4" descr="UNICEF-Logo - Global Parliament of Mayors">
            <a:extLst>
              <a:ext uri="{FF2B5EF4-FFF2-40B4-BE49-F238E27FC236}">
                <a16:creationId xmlns:a16="http://schemas.microsoft.com/office/drawing/2014/main" id="{C279D74F-85C6-524B-AFF7-05C2E3A9CB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84991" y="5544361"/>
            <a:ext cx="846793" cy="63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Liberian nationality law - Wikipedia">
            <a:extLst>
              <a:ext uri="{FF2B5EF4-FFF2-40B4-BE49-F238E27FC236}">
                <a16:creationId xmlns:a16="http://schemas.microsoft.com/office/drawing/2014/main" id="{B49BA3F9-61D2-F941-AC52-9EAD2BD85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05252" y="5029200"/>
            <a:ext cx="1090376" cy="114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1D665EDA-1F20-9A4E-9F01-5577AB286608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478" y="345364"/>
            <a:ext cx="1814515" cy="1472838"/>
          </a:xfrm>
          <a:prstGeom prst="rect">
            <a:avLst/>
          </a:prstGeom>
        </p:spPr>
      </p:pic>
      <p:pic>
        <p:nvPicPr>
          <p:cNvPr id="17" name="Picture 16" descr="Calendar&#10;&#10;Description automatically generated">
            <a:extLst>
              <a:ext uri="{FF2B5EF4-FFF2-40B4-BE49-F238E27FC236}">
                <a16:creationId xmlns:a16="http://schemas.microsoft.com/office/drawing/2014/main" id="{647CA673-E62C-65E7-BED3-650C050153A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7322" y="5492799"/>
            <a:ext cx="694055" cy="694055"/>
          </a:xfrm>
          <a:prstGeom prst="rect">
            <a:avLst/>
          </a:prstGeom>
        </p:spPr>
      </p:pic>
      <p:pic>
        <p:nvPicPr>
          <p:cNvPr id="13" name="Picture 12" descr="A person in a suit and tie&#10;&#10;Description automatically generated">
            <a:extLst>
              <a:ext uri="{FF2B5EF4-FFF2-40B4-BE49-F238E27FC236}">
                <a16:creationId xmlns:a16="http://schemas.microsoft.com/office/drawing/2014/main" id="{A2ED5709-9C62-B12E-A293-354FE2E610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239573" y="365124"/>
            <a:ext cx="2125735" cy="1804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24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FF53D-2371-2D0F-B423-E3D5582F2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93" y="113740"/>
            <a:ext cx="10597414" cy="1532180"/>
          </a:xfrm>
        </p:spPr>
        <p:txBody>
          <a:bodyPr lIns="0" rIns="0">
            <a:normAutofit/>
          </a:bodyPr>
          <a:lstStyle/>
          <a:p>
            <a:pPr>
              <a:lnSpc>
                <a:spcPts val="3300"/>
              </a:lnSpc>
            </a:pPr>
            <a:r>
              <a:rPr lang="uk-UA" sz="3200" b="1" noProof="0" dirty="0">
                <a:solidFill>
                  <a:srgbClr val="0070C0"/>
                </a:solidFill>
              </a:rPr>
              <a:t>Допомога в покращенні стаціонарної педіатричної допомоги у країнах з обмеженими ресурсами та тих, де відбуваються збройні конфлікти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8FFBD-DA92-9162-3050-093C8A21F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893" y="1862046"/>
            <a:ext cx="10697206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Публікації, відео та книги з невідкладної допомоги вагітним жінкам, немовлятам і дітям</a:t>
            </a:r>
          </a:p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Фокус на системах захисту дітей від жорстокого поводження</a:t>
            </a:r>
          </a:p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Допомога дітям з невиліковними хворобами наприкінці життя</a:t>
            </a:r>
          </a:p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Контроль болю у немовлят та дітей у лікарні</a:t>
            </a:r>
          </a:p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Розподіл завдань з навчання старших медичних сестер для виконання основних педіатричних та неонатологічних невідкладних утручань, включаючи неінвазійну вентиляцію легень</a:t>
            </a:r>
          </a:p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Посилання на книги з педіатричної та неонатологічної допомоги:</a:t>
            </a:r>
          </a:p>
          <a:p>
            <a:pPr marL="0" indent="0">
              <a:buNone/>
            </a:pPr>
            <a:r>
              <a:rPr lang="uk-UA" sz="1400" noProof="0" dirty="0">
                <a:hlinkClick r:id="rId3"/>
              </a:rPr>
              <a:t>Ініціатива з охорони здоров’я, дружньої до матері та дитини (</a:t>
            </a:r>
            <a:r>
              <a:rPr lang="uk-UA" sz="1400" noProof="0" dirty="0" err="1">
                <a:hlinkClick r:id="rId3"/>
              </a:rPr>
              <a:t>MCFHI</a:t>
            </a:r>
            <a:r>
              <a:rPr lang="uk-UA" sz="1400" noProof="0" dirty="0">
                <a:hlinkClick r:id="rId3"/>
              </a:rPr>
              <a:t>) </a:t>
            </a:r>
            <a:r>
              <a:rPr lang="uk-UA" sz="1400" noProof="0" dirty="0"/>
              <a:t>Посібник для медичних працівників, заснований на підході до охорони здоров’я з точки зору медичної етики</a:t>
            </a:r>
          </a:p>
          <a:p>
            <a:pPr marL="0" indent="0">
              <a:buNone/>
            </a:pPr>
            <a:r>
              <a:rPr lang="uk-UA" sz="1400" dirty="0">
                <a:hlinkClick r:id="rId4"/>
              </a:rPr>
              <a:t>Посібник з неонатології</a:t>
            </a:r>
            <a:r>
              <a:rPr lang="en-US" sz="1400" dirty="0">
                <a:hlinkClick r:id="rId4"/>
              </a:rPr>
              <a:t> 2021; </a:t>
            </a:r>
            <a:r>
              <a:rPr lang="uk-UA" sz="1400" dirty="0">
                <a:hlinkClick r:id="rId4"/>
              </a:rPr>
              <a:t>оновлення</a:t>
            </a:r>
            <a:r>
              <a:rPr lang="en-US" sz="1400" dirty="0">
                <a:hlinkClick r:id="rId4"/>
              </a:rPr>
              <a:t> 2024.</a:t>
            </a:r>
            <a:r>
              <a:rPr lang="en-US" sz="1400" dirty="0"/>
              <a:t> </a:t>
            </a:r>
          </a:p>
          <a:p>
            <a:pPr marL="0" indent="0">
              <a:buNone/>
            </a:pPr>
            <a:r>
              <a:rPr lang="uk-UA" sz="1400" i="0" dirty="0">
                <a:solidFill>
                  <a:srgbClr val="818181"/>
                </a:solidFill>
                <a:effectLst/>
                <a:hlinkClick r:id="rId5"/>
              </a:rPr>
              <a:t>Довідн</a:t>
            </a:r>
            <a:r>
              <a:rPr lang="uk-UA" sz="1400" i="0" dirty="0">
                <a:solidFill>
                  <a:srgbClr val="818181"/>
                </a:solidFill>
                <a:effectLst/>
                <a:hlinkClick r:id="rId5"/>
              </a:rPr>
              <a:t>ик</a:t>
            </a:r>
            <a:r>
              <a:rPr lang="en-GB" sz="1400" i="0" dirty="0">
                <a:solidFill>
                  <a:srgbClr val="818181"/>
                </a:solidFill>
                <a:effectLst/>
                <a:hlinkClick r:id="rId5"/>
              </a:rPr>
              <a:t> 1 </a:t>
            </a:r>
            <a:r>
              <a:rPr lang="uk-UA" sz="1400" noProof="0" dirty="0">
                <a:solidFill>
                  <a:srgbClr val="818181"/>
                </a:solidFill>
                <a:hlinkClick r:id="rId5"/>
              </a:rPr>
              <a:t>Стаціонарна допомога немовлятам та дітям у невідкладних випадках в умовах обмежених ресурсів та конфліктів, серпень 2021 року</a:t>
            </a:r>
            <a:endParaRPr lang="en-GB" sz="1400" dirty="0">
              <a:solidFill>
                <a:srgbClr val="818181"/>
              </a:solidFill>
            </a:endParaRPr>
          </a:p>
          <a:p>
            <a:pPr marL="0" indent="0">
              <a:buNone/>
            </a:pPr>
            <a:r>
              <a:rPr lang="uk-UA" sz="1400" i="0" dirty="0">
                <a:solidFill>
                  <a:srgbClr val="818181"/>
                </a:solidFill>
                <a:effectLst/>
                <a:hlinkClick r:id="rId6"/>
              </a:rPr>
              <a:t>Довідник</a:t>
            </a:r>
            <a:r>
              <a:rPr lang="en-GB" sz="1400" i="0" dirty="0">
                <a:solidFill>
                  <a:srgbClr val="818181"/>
                </a:solidFill>
                <a:effectLst/>
                <a:hlinkClick r:id="rId6"/>
              </a:rPr>
              <a:t> 2 </a:t>
            </a:r>
            <a:r>
              <a:rPr lang="uk-UA" sz="1400" i="0" dirty="0">
                <a:solidFill>
                  <a:srgbClr val="818181"/>
                </a:solidFill>
                <a:effectLst/>
                <a:hlinkClick r:id="rId6"/>
              </a:rPr>
              <a:t>Стаціонарна допомога дітям з тяжкими травмами та хворобами, серпень</a:t>
            </a:r>
            <a:r>
              <a:rPr lang="en-US" sz="1400" i="0" dirty="0">
                <a:solidFill>
                  <a:srgbClr val="818181"/>
                </a:solidFill>
                <a:effectLst/>
                <a:hlinkClick r:id="rId6"/>
              </a:rPr>
              <a:t> 2021</a:t>
            </a:r>
            <a:endParaRPr lang="en-GB" sz="1400" i="0" dirty="0">
              <a:solidFill>
                <a:srgbClr val="81818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62759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77780-450C-FB4D-21F3-2142BE55C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9644C-8AA6-B23B-824D-B0D38AD5D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2" y="74332"/>
            <a:ext cx="11197719" cy="1658215"/>
          </a:xfrm>
        </p:spPr>
        <p:txBody>
          <a:bodyPr vert="horz" lIns="0" tIns="45720" rIns="0" bIns="45720" rtlCol="0" anchor="ctr">
            <a:normAutofit/>
          </a:bodyPr>
          <a:lstStyle/>
          <a:p>
            <a:pPr>
              <a:lnSpc>
                <a:spcPts val="3300"/>
              </a:lnSpc>
            </a:pPr>
            <a:r>
              <a:rPr lang="uk-UA" sz="3200" b="1" dirty="0">
                <a:solidFill>
                  <a:srgbClr val="0070C0"/>
                </a:solidFill>
              </a:rPr>
              <a:t>Допомога в покращенні стаціонарного акушерства в країнах з низьким рівнем ресурсів та тих, де відбуваються збройні конфлікти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C2340-8B1F-727D-321B-353FA8206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2" y="1910034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Публікації, відео та книги з невідкладної допомоги</a:t>
            </a:r>
          </a:p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Фокус на системах захисту жінок від жорстокого поводження</a:t>
            </a:r>
          </a:p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Нові розробки, пов'язані з лікуванням небезпечної для життя післяпологової кровотечі та використанням портативного ультразвукового обстеження під час вагітності, пологів та народження</a:t>
            </a:r>
          </a:p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Розподіл завдань акушерок у виконанні основних акушерських утручань, включаючи хірургічні утручання, як-от кесарський розтин та корекція розриву матки</a:t>
            </a:r>
          </a:p>
          <a:p>
            <a:pPr marL="0" indent="0">
              <a:lnSpc>
                <a:spcPts val="2400"/>
              </a:lnSpc>
              <a:buNone/>
            </a:pPr>
            <a:r>
              <a:rPr lang="uk-UA" sz="2600" dirty="0"/>
              <a:t>Розподіл завдань, під час якого матерів навчають здійснювати моніторинг серцевого ритму у своїх ненароджених дітей під час пологів</a:t>
            </a:r>
          </a:p>
          <a:p>
            <a:pPr marL="0" indent="0">
              <a:buNone/>
            </a:pPr>
            <a:r>
              <a:rPr lang="uk-UA" sz="1400" dirty="0">
                <a:hlinkClick r:id="rId3"/>
              </a:rPr>
              <a:t>Посилання на підручник зі стаціонарної акушерської допомоги </a:t>
            </a:r>
            <a:r>
              <a:rPr lang="en-US" sz="1400" dirty="0">
                <a:hlinkClick r:id="rId3"/>
              </a:rPr>
              <a:t>2026</a:t>
            </a:r>
            <a:r>
              <a:rPr lang="en-US" sz="1400" dirty="0"/>
              <a:t>:</a:t>
            </a:r>
            <a:r>
              <a:rPr lang="uk-UA" sz="1400" dirty="0"/>
              <a:t> </a:t>
            </a:r>
            <a:r>
              <a:rPr lang="uk-UA" sz="1400" b="1" i="0" noProof="0" dirty="0">
                <a:solidFill>
                  <a:srgbClr val="818181"/>
                </a:solidFill>
                <a:effectLst/>
              </a:rPr>
              <a:t>Ця версія 2026 року містить основні оновлення щодо післяпологової кровотечі, портативного ультразвукового обстеження, переливання крові, серйозних травм та судинного доступу</a:t>
            </a:r>
            <a:r>
              <a:rPr lang="ru-RU" sz="1400" b="1" i="0" dirty="0">
                <a:solidFill>
                  <a:srgbClr val="818181"/>
                </a:solidFill>
                <a:effectLst/>
              </a:rPr>
              <a:t>.</a:t>
            </a:r>
            <a:endParaRPr lang="en-US" sz="1400" dirty="0"/>
          </a:p>
          <a:p>
            <a:pPr marL="0" indent="0">
              <a:buNone/>
            </a:pPr>
            <a:r>
              <a:rPr lang="uk-UA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Запропонована нова конвенція щодо прав вагітних жінок і дівчат, а також їхніх новонароджених дітей </a:t>
            </a:r>
            <a:r>
              <a:rPr lang="en-GB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(</a:t>
            </a:r>
            <a:r>
              <a:rPr lang="uk-UA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основна стаття</a:t>
            </a:r>
            <a:r>
              <a:rPr lang="en-GB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 </a:t>
            </a:r>
            <a:r>
              <a:rPr lang="uk-UA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в Архіві дитячих хвороб</a:t>
            </a:r>
            <a:r>
              <a:rPr lang="en-GB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 </a:t>
            </a:r>
            <a:r>
              <a:rPr lang="en-US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[</a:t>
            </a:r>
            <a:r>
              <a:rPr lang="en-GB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Archives of Disease in Childhood] </a:t>
            </a:r>
            <a:r>
              <a:rPr lang="uk-UA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Січень</a:t>
            </a:r>
            <a:r>
              <a:rPr lang="en-GB" sz="1400" b="0" i="0" u="none" strike="noStrike" dirty="0">
                <a:solidFill>
                  <a:srgbClr val="F75600"/>
                </a:solidFill>
                <a:effectLst/>
                <a:hlinkClick r:id="rId4"/>
              </a:rPr>
              <a:t> 2012)</a:t>
            </a:r>
            <a:r>
              <a:rPr lang="en-GB" sz="1400" b="0" i="0" u="none" strike="noStrike" dirty="0">
                <a:solidFill>
                  <a:srgbClr val="F75600"/>
                </a:solidFill>
                <a:effectLst/>
              </a:rPr>
              <a:t>    </a:t>
            </a:r>
            <a:r>
              <a:rPr lang="uk-UA" sz="1400" b="0" i="0" u="none" strike="noStrike" dirty="0">
                <a:solidFill>
                  <a:srgbClr val="F75600"/>
                </a:solidFill>
                <a:effectLst/>
                <a:hlinkClick r:id="rId5"/>
              </a:rPr>
              <a:t>Презентація </a:t>
            </a:r>
            <a:r>
              <a:rPr lang="en-US" sz="1400" dirty="0">
                <a:solidFill>
                  <a:srgbClr val="F75600"/>
                </a:solidFill>
                <a:hlinkClick r:id="rId5"/>
              </a:rPr>
              <a:t>P</a:t>
            </a:r>
            <a:r>
              <a:rPr lang="en-GB" sz="1400" b="0" i="0" u="none" strike="noStrike" dirty="0" err="1">
                <a:solidFill>
                  <a:srgbClr val="F75600"/>
                </a:solidFill>
                <a:effectLst/>
                <a:hlinkClick r:id="rId5"/>
              </a:rPr>
              <a:t>ower</a:t>
            </a:r>
            <a:r>
              <a:rPr lang="en-GB" sz="1400" b="0" i="0" u="none" strike="noStrike" dirty="0">
                <a:solidFill>
                  <a:srgbClr val="F75600"/>
                </a:solidFill>
                <a:effectLst/>
                <a:hlinkClick r:id="rId5"/>
              </a:rPr>
              <a:t>-Point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08945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085DB-630E-2767-8284-A6D855532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uk-UA" sz="3200" b="1" noProof="0" dirty="0">
                <a:solidFill>
                  <a:srgbClr val="0070C0"/>
                </a:solidFill>
              </a:rPr>
              <a:t>Глобальна </a:t>
            </a:r>
            <a:r>
              <a:rPr lang="uk-UA" sz="3200" b="1" noProof="0" dirty="0" err="1">
                <a:solidFill>
                  <a:srgbClr val="0070C0"/>
                </a:solidFill>
              </a:rPr>
              <a:t>адвокація</a:t>
            </a:r>
            <a:r>
              <a:rPr lang="uk-UA" sz="3200" b="1" noProof="0" dirty="0">
                <a:solidFill>
                  <a:srgbClr val="0070C0"/>
                </a:solidFill>
              </a:rPr>
              <a:t> для захисту </a:t>
            </a:r>
            <a:r>
              <a:rPr lang="uk-UA" sz="3200" b="1" dirty="0">
                <a:solidFill>
                  <a:srgbClr val="0070C0"/>
                </a:solidFill>
              </a:rPr>
              <a:t>прав на здоров’я жінок</a:t>
            </a:r>
            <a:r>
              <a:rPr lang="uk-UA" sz="3200" b="1" noProof="0" dirty="0">
                <a:solidFill>
                  <a:srgbClr val="0070C0"/>
                </a:solidFill>
              </a:rPr>
              <a:t>, немовлят і дітей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D7F15-AD2D-09B1-9A92-53D2B3FB2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99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Надання гуманітарної медичної допомоги вагітним жінкам, немовлятам і дітям протягом останніх 30 років в таких країнах: Боснія, Косово, Албанія, Шрі-Ланка, Пакистан, Афганістан, Ліберія й Україна</a:t>
            </a:r>
          </a:p>
          <a:p>
            <a:pPr marL="0" indent="0">
              <a:buNone/>
            </a:pPr>
            <a:r>
              <a:rPr lang="uk-UA" dirty="0" err="1"/>
              <a:t>Адвокація</a:t>
            </a:r>
            <a:r>
              <a:rPr lang="uk-UA" dirty="0"/>
              <a:t> щодо необхідності перебудови Ради Безпеки ООН, щоб вона могла ефективно захищати від руйнівних наслідків збройного конфлікту такі країни, як Україна, Сирія й Ізраїль (Газа)</a:t>
            </a:r>
          </a:p>
          <a:p>
            <a:pPr marL="0" indent="0">
              <a:buNone/>
            </a:pPr>
            <a:r>
              <a:rPr lang="uk-UA" dirty="0"/>
              <a:t>Кампанія за краще регулювання міжнародної торгівлі зброєю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130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520</Words>
  <Application>Microsoft Office PowerPoint</Application>
  <PresentationFormat>Широкий екран</PresentationFormat>
  <Paragraphs>34</Paragraphs>
  <Slides>4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 </vt:lpstr>
      <vt:lpstr>Допомога в покращенні стаціонарної педіатричної допомоги у країнах з обмеженими ресурсами та тих, де відбуваються збройні конфлікти</vt:lpstr>
      <vt:lpstr>Допомога в покращенні стаціонарного акушерства в країнах з низьким рівнем ресурсів та тих, де відбуваються збройні конфлікти</vt:lpstr>
      <vt:lpstr>Глобальна адвокація для захисту прав на здоров’я жінок, немовлят і дітей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Sharing Initiatives in Liberia</dc:title>
  <dc:creator>Sarah Band</dc:creator>
  <cp:lastModifiedBy>Dmytro Dobryanskyy</cp:lastModifiedBy>
  <cp:revision>136</cp:revision>
  <dcterms:created xsi:type="dcterms:W3CDTF">2022-06-08T10:07:53Z</dcterms:created>
  <dcterms:modified xsi:type="dcterms:W3CDTF">2026-02-22T12:57:23Z</dcterms:modified>
</cp:coreProperties>
</file>