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/>
    <p:restoredTop sz="89712"/>
  </p:normalViewPr>
  <p:slideViewPr>
    <p:cSldViewPr snapToGrid="0" snapToObjects="1">
      <p:cViewPr>
        <p:scale>
          <a:sx n="142" d="100"/>
          <a:sy n="142" d="100"/>
        </p:scale>
        <p:origin x="144" y="-10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391F8-AB54-A442-8576-D4516E4EE12C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DD4385-25D0-E345-8127-EE027DD6B3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032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DD4385-25D0-E345-8127-EE027DD6B36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972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DD4385-25D0-E345-8127-EE027DD6B36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26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C829A-7864-A97B-D02F-F9467B704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E9924B-E6A3-2140-7A74-1711EAEEAA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CA0707-A311-661D-B713-AC0E920FC7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A92915-AB73-72A4-93BF-360B0ABBC6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DD4385-25D0-E345-8127-EE027DD6B36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194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1E977-D28A-7587-DEDE-A0F62913DA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EC5505-D046-B7AC-343E-F04D2B8AE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158EC-CC65-9F8D-50BC-3CA645F5C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5E41B-ABD2-174D-A633-EF8B4E73C254}" type="datetime1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19A02-8423-F335-5A2B-08EF5BB3C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AF789B-2095-B39A-31B1-B92A53006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274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9C8C6-200D-1ADD-523E-6501C2F1E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338F70-CA92-F71C-6205-702EB80003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AFFD1-DF2E-60FB-5969-674C17B4D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5B7E-F90A-964B-9071-520BD2CBFCCF}" type="datetime1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3AF6C-A100-ED35-FADF-97BC04533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67A04-2841-F42C-03C3-C5504106C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806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1B6672-1C02-C654-D522-24B15CB396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34EEF3-3E11-75DF-316A-AC1C14A6B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27FE5-450C-DDF9-8DBC-BEF7DDCC1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51175-276B-AE4B-B840-FB3816A232BD}" type="datetime1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0C2AF-B3C6-2356-2139-D409A76A9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4CAA4-3BFC-2C31-5E89-845FF0564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046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83629-2F4F-ADC3-7223-75331DAD7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5C219-EC27-3A35-230A-EA2447CB8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7A376-2181-7741-6BA1-C3C1913A1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E4EB6-EF39-3F42-85A0-1317D3D42694}" type="datetime1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68FEA-7D18-040A-60C1-EBED6A979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CD4CA-5769-75CC-BECB-50057663B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439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6102C-2BED-6B83-EADF-8590CD8BF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CBAC63-874B-B018-709F-0C53688B6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7177A-4192-D585-BED4-7D766E7B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D8BC9-5ADB-954C-8604-A072E3354E2F}" type="datetime1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0E586-CA48-F46F-09B4-25506956A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F4B68-D040-DE9D-DC84-58B556FB1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230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EE684-59FD-0C7C-0F62-EDE1B76EF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22488-7570-6ECC-79D5-2C75635782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B5947-AF54-FEFB-2D57-11C5984DB9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A2D81-ED1B-F670-E1D3-23D95CF91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EFAE-6281-994A-8DE3-7E11F03CB37E}" type="datetime1">
              <a:rPr lang="en-GB" smtClean="0"/>
              <a:t>21/02/2026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470C83-F76E-C647-3435-7DC4E0DDF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A50FA1-928F-AD4C-B889-2E0AF6F48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679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38EC1-E849-6DC6-4EE6-4B7EFF53B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7853F3-047D-7B0D-9D51-13A26FEB3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12EEC8-722A-452E-58A3-EF1795F8E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1E6F9C-C448-C947-56E9-62337AD4A5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9175B1-4A0E-3A13-60C8-95B5121F5E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0B637C-E5FE-86FF-679F-B1E3F1E04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B5648-6FF1-C845-ABFC-6CC9C7399798}" type="datetime1">
              <a:rPr lang="en-GB" smtClean="0"/>
              <a:t>21/02/2026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BB417C-EF62-6271-D4D6-BD2AEFF54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53008A-5AC8-DA2F-4D89-C9AE4D7F1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500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72FBC-87BC-8CC1-EC94-88AC199A9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0F18D7-6DB7-2CE3-C0DB-C4902C1A6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ECCD-6880-B54A-8EAD-75A88C829D47}" type="datetime1">
              <a:rPr lang="en-GB" smtClean="0"/>
              <a:t>21/02/2026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D0F396-9D69-4269-64F0-11E1F494E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D0A3A0-C0D5-8669-D634-FF36BB698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797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C9B9E1-140A-CD25-C3AA-6302C1640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F10D5-3A68-774E-96C7-4BD4AD1F1894}" type="datetime1">
              <a:rPr lang="en-GB" smtClean="0"/>
              <a:t>21/02/2026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ADABB-5B0F-400C-7787-74E9E8B7D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C2686D-CD1F-BE2D-10F4-0014FFF34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654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60B25-F679-E804-1F2B-9B6D6D07E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DD125-5B1E-9718-F4EA-ABB52E22B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2FCF27-5DC2-00F1-5F6E-856359CD6F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7541E-AF0C-913B-E29D-4A9976E0B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AA3B-F301-604E-AC78-68450BD138EA}" type="datetime1">
              <a:rPr lang="en-GB" smtClean="0"/>
              <a:t>21/02/2026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30CE61-F68F-EA35-8FFA-057040748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7657A-DDE5-B822-8C2E-DC51E90AF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061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D43DF-371B-A8BA-D075-CD46A6F58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555FC2-D047-BB2E-E4EE-5F4611ACAF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898D04-8487-BC60-06AF-9440E3357B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BE0DDA-93D1-4130-5918-1E1A44BCA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9CC4B-1FB2-6740-8DC4-40AEC8EB0BC5}" type="datetime1">
              <a:rPr lang="en-GB" smtClean="0"/>
              <a:t>21/02/2026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6D11B-9E7E-1AEC-12A3-A6D2DB65C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F07B0E-E232-ABB1-93B9-2BDA4FBF3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622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23A59D-AD07-B8E5-3B5A-083E24DF3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B47F5E-E154-4345-9008-873B575A1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21F64-D148-7059-8EA8-AFFCBA47D7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F93E5-4E01-9741-B9F8-DB1686045EAE}" type="datetime1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91443-8A1E-FEC0-5E54-D8EAFF4953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1B07E-E488-65F0-F9F6-B4B689E7E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61228-8992-2242-89C5-9FAF6CAFBD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236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mcai.org.uk/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0" Type="http://schemas.openxmlformats.org/officeDocument/2006/relationships/image" Target="../media/image7.gif"/><Relationship Id="rId4" Type="http://schemas.openxmlformats.org/officeDocument/2006/relationships/image" Target="../media/image1.jpg"/><Relationship Id="rId9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cai.org.uk/_files/ugd/dd2ba4_75777218b5234c91b817072eb1433ee4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cai.org.uk/_files/ugd/dd2ba4_66a1e3e566a14cfdb577a3107fa55230.pdf" TargetMode="External"/><Relationship Id="rId5" Type="http://schemas.openxmlformats.org/officeDocument/2006/relationships/hyperlink" Target="https://www.mcai.org.uk/_files/ugd/dd2ba4_5855b81976044fdebabe7a8e2a2f42da.pdf" TargetMode="External"/><Relationship Id="rId4" Type="http://schemas.openxmlformats.org/officeDocument/2006/relationships/hyperlink" Target="https://www.mcai.org.uk/_files/ugd/dd2ba4_e7e0a79c864a4a028a0ec241e546794e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cai.org.uk/_files/ugd/dd2ba4_5cbd8558cb8849908c0bfb2a27686cb2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cai.org.uk/_files/ugd/dd2ba4_b2e350ec9d02759d79d1449db52309be.pdf" TargetMode="External"/><Relationship Id="rId4" Type="http://schemas.openxmlformats.org/officeDocument/2006/relationships/hyperlink" Target="https://www.mcai.org.uk/_files/ugd/dd2ba4_4915e6e98c647ab1acb8c69f73e12ed7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AEA41-6261-E846-B7D8-7A9F31CEC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GB" dirty="0"/>
            </a:br>
            <a:endParaRPr lang="en-GB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E0DECA-E76A-CA25-20CD-14688D107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Professor David Southall OBE, MD, FRCPCH</a:t>
            </a:r>
            <a:endParaRPr lang="en-GB" sz="1800" b="0" i="0" u="none" strike="noStrike" dirty="0">
              <a:solidFill>
                <a:srgbClr val="212121"/>
              </a:solidFill>
              <a:effectLst/>
              <a:latin typeface="Aptos" panose="020B0004020202020204" pitchFamily="34" charset="0"/>
            </a:endParaRPr>
          </a:p>
          <a:p>
            <a:pPr marL="0" indent="0" algn="l">
              <a:buNone/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Consultant Obstetrician Liberia and Professor of Paediatrics UK</a:t>
            </a:r>
            <a:endParaRPr lang="en-GB" sz="1800" b="0" i="0" u="none" strike="noStrike" dirty="0">
              <a:solidFill>
                <a:srgbClr val="212121"/>
              </a:solidFill>
              <a:effectLst/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Honorary Medical Director Maternal and Childhealth Advocacy International (MCAI), 1 Columba Court, Laide IV22 2NL, UK.  </a:t>
            </a:r>
            <a:r>
              <a:rPr lang="en-GB" sz="1400" b="1" i="0" u="none" strike="noStrike" dirty="0">
                <a:solidFill>
                  <a:srgbClr val="FC4F08"/>
                </a:solidFill>
                <a:effectLst/>
                <a:latin typeface="Calibri" panose="020F0502020204030204" pitchFamily="34" charset="0"/>
              </a:rPr>
              <a:t>Registered as a SCIO (Scottish Charitable Incorporated Organisation) No. SC043467</a:t>
            </a:r>
            <a:endParaRPr lang="en-GB" sz="1400" b="0" i="0" u="none" strike="noStrike" dirty="0">
              <a:solidFill>
                <a:srgbClr val="212121"/>
              </a:solidFill>
              <a:effectLst/>
              <a:latin typeface="Aptos" panose="020B0004020202020204" pitchFamily="34" charset="0"/>
            </a:endParaRPr>
          </a:p>
          <a:p>
            <a:pPr marL="0" indent="0" algn="l">
              <a:buNone/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Mobile and WhatsApp numbers </a:t>
            </a:r>
            <a:r>
              <a:rPr lang="en-GB" sz="1800" b="0" i="0" u="none" strike="noStrike" dirty="0">
                <a:solidFill>
                  <a:srgbClr val="0078D7"/>
                </a:solidFill>
                <a:effectLst/>
                <a:latin typeface="Calibri" panose="020F0502020204030204" pitchFamily="34" charset="0"/>
              </a:rPr>
              <a:t>+44 (0) 7710 674003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and </a:t>
            </a:r>
            <a:r>
              <a:rPr lang="en-GB" sz="1800" b="0" i="0" u="none" strike="noStrike" dirty="0">
                <a:solidFill>
                  <a:srgbClr val="0078D7"/>
                </a:solidFill>
                <a:effectLst/>
                <a:latin typeface="Calibri" panose="020F0502020204030204" pitchFamily="34" charset="0"/>
              </a:rPr>
              <a:t>+44 (0)7944 632011</a:t>
            </a:r>
            <a:endParaRPr lang="en-GB" sz="1800" b="0" i="0" u="none" strike="noStrike" dirty="0">
              <a:solidFill>
                <a:srgbClr val="212121"/>
              </a:solidFill>
              <a:effectLst/>
              <a:latin typeface="Aptos" panose="020B0004020202020204" pitchFamily="34" charset="0"/>
            </a:endParaRPr>
          </a:p>
          <a:p>
            <a:pPr marL="0" indent="0" algn="l">
              <a:buNone/>
            </a:pPr>
            <a:r>
              <a:rPr lang="en-GB" sz="18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  <a:hlinkClick r:id="rId3" tooltip="https://www.mcai.org.uk/"/>
              </a:rPr>
              <a:t>https://www.mcai.org.uk/</a:t>
            </a:r>
            <a:endParaRPr lang="en-GB" sz="1800" b="0" i="0" u="none" strike="noStrike" dirty="0">
              <a:solidFill>
                <a:srgbClr val="212121"/>
              </a:solidFill>
              <a:effectLst/>
              <a:latin typeface="Aptos" panose="020B0004020202020204" pitchFamily="34" charset="0"/>
            </a:endParaRPr>
          </a:p>
          <a:p>
            <a:pPr marL="0" indent="0" algn="l">
              <a:spcAft>
                <a:spcPts val="1200"/>
              </a:spcAft>
              <a:buNone/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Director, MCAI Liberia, Field Office, House 13, Phebe Hospital, Liberia  Enterprise Number </a:t>
            </a:r>
            <a:r>
              <a:rPr lang="en-GB" sz="18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051730402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</a:t>
            </a:r>
            <a:endParaRPr lang="en-GB" sz="1800" b="0" i="0" u="none" strike="noStrike" dirty="0">
              <a:solidFill>
                <a:srgbClr val="212121"/>
              </a:solidFill>
              <a:effectLst/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en-US" sz="2400" dirty="0"/>
              <a:t>International clinical and advocacy work undertaken with the organisations below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0CCB97D6-7D7B-D045-AABF-2B0A98C6669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9826" y="5400108"/>
            <a:ext cx="1459152" cy="450697"/>
          </a:xfrm>
          <a:prstGeom prst="rect">
            <a:avLst/>
          </a:prstGeom>
        </p:spPr>
      </p:pic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CF7600AA-6D6C-5D47-9288-DD6635DBD41F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36393" y="5353456"/>
            <a:ext cx="2527300" cy="596900"/>
          </a:xfrm>
          <a:prstGeom prst="rect">
            <a:avLst/>
          </a:prstGeom>
        </p:spPr>
      </p:pic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760BD064-6BF0-7A4E-9338-9764C5B508C7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36605" y="5451886"/>
            <a:ext cx="887730" cy="420370"/>
          </a:xfrm>
          <a:prstGeom prst="rect">
            <a:avLst/>
          </a:prstGeom>
        </p:spPr>
      </p:pic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B1E9A4E5-694E-5646-8F24-5B4DED50C56A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57043" y="5400108"/>
            <a:ext cx="988695" cy="482227"/>
          </a:xfrm>
          <a:prstGeom prst="rect">
            <a:avLst/>
          </a:prstGeom>
        </p:spPr>
      </p:pic>
      <p:pic>
        <p:nvPicPr>
          <p:cNvPr id="10" name="Picture 4" descr="UNICEF-Logo - Global Parliament of Mayors">
            <a:extLst>
              <a:ext uri="{FF2B5EF4-FFF2-40B4-BE49-F238E27FC236}">
                <a16:creationId xmlns:a16="http://schemas.microsoft.com/office/drawing/2014/main" id="{C279D74F-85C6-524B-AFF7-05C2E3A9CB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69705" y="5237348"/>
            <a:ext cx="846793" cy="637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Liberian nationality law - Wikipedia">
            <a:extLst>
              <a:ext uri="{FF2B5EF4-FFF2-40B4-BE49-F238E27FC236}">
                <a16:creationId xmlns:a16="http://schemas.microsoft.com/office/drawing/2014/main" id="{B49BA3F9-61D2-F941-AC52-9EAD2BD855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04975" y="4799970"/>
            <a:ext cx="1090376" cy="1147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1D665EDA-1F20-9A4E-9F01-5577AB286608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5478" y="345364"/>
            <a:ext cx="1814515" cy="1472838"/>
          </a:xfrm>
          <a:prstGeom prst="rect">
            <a:avLst/>
          </a:prstGeom>
        </p:spPr>
      </p:pic>
      <p:pic>
        <p:nvPicPr>
          <p:cNvPr id="17" name="Picture 16" descr="Calendar&#10;&#10;Description automatically generated">
            <a:extLst>
              <a:ext uri="{FF2B5EF4-FFF2-40B4-BE49-F238E27FC236}">
                <a16:creationId xmlns:a16="http://schemas.microsoft.com/office/drawing/2014/main" id="{647CA673-E62C-65E7-BED3-650C050153A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025" y="5237348"/>
            <a:ext cx="694055" cy="694055"/>
          </a:xfrm>
          <a:prstGeom prst="rect">
            <a:avLst/>
          </a:prstGeom>
        </p:spPr>
      </p:pic>
      <p:pic>
        <p:nvPicPr>
          <p:cNvPr id="13" name="Picture 12" descr="A person in a suit and tie&#10;&#10;Description automatically generated">
            <a:extLst>
              <a:ext uri="{FF2B5EF4-FFF2-40B4-BE49-F238E27FC236}">
                <a16:creationId xmlns:a16="http://schemas.microsoft.com/office/drawing/2014/main" id="{A2ED5709-9C62-B12E-A293-354FE2E610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239573" y="365124"/>
            <a:ext cx="2125735" cy="1804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224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FF53D-2371-2D0F-B423-E3D5582F2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18" y="113740"/>
            <a:ext cx="10515600" cy="1060263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Helping to improve hospital </a:t>
            </a:r>
            <a:r>
              <a:rPr lang="en-US" sz="3600" b="1" dirty="0" err="1">
                <a:solidFill>
                  <a:srgbClr val="0070C0"/>
                </a:solidFill>
              </a:rPr>
              <a:t>paediatrics</a:t>
            </a:r>
            <a:r>
              <a:rPr lang="en-US" sz="3600" b="1" dirty="0">
                <a:solidFill>
                  <a:srgbClr val="0070C0"/>
                </a:solidFill>
              </a:rPr>
              <a:t> in low resource countries and those where armed conflict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8FFBD-DA92-9162-3050-093C8A21F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118" y="133265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Publications, videos, and books on emergency care for pregnant women, babies and children</a:t>
            </a:r>
          </a:p>
          <a:p>
            <a:pPr marL="0" indent="0">
              <a:buNone/>
            </a:pPr>
            <a:r>
              <a:rPr lang="en-US" sz="2000" dirty="0"/>
              <a:t>Focus on systems for the protection of children from abuse</a:t>
            </a:r>
          </a:p>
          <a:p>
            <a:pPr marL="0" indent="0">
              <a:buNone/>
            </a:pPr>
            <a:r>
              <a:rPr lang="en-US" sz="2000" dirty="0"/>
              <a:t>End of life care for children with untreatable illnesses</a:t>
            </a:r>
          </a:p>
          <a:p>
            <a:pPr marL="0" indent="0">
              <a:buNone/>
            </a:pPr>
            <a:r>
              <a:rPr lang="en-US" sz="2000" dirty="0"/>
              <a:t>Pain control in infants and children in hospital</a:t>
            </a:r>
          </a:p>
          <a:p>
            <a:pPr marL="0" indent="0">
              <a:buNone/>
            </a:pPr>
            <a:r>
              <a:rPr lang="en-US" sz="2000" dirty="0"/>
              <a:t>Task-sharing of train senior nurses to undertake major </a:t>
            </a:r>
            <a:r>
              <a:rPr lang="en-US" sz="2000" dirty="0" err="1"/>
              <a:t>paediatrics</a:t>
            </a:r>
            <a:r>
              <a:rPr lang="en-US" sz="2000" dirty="0"/>
              <a:t> and neonatal emergency care, including non-invasive ventilation</a:t>
            </a:r>
          </a:p>
          <a:p>
            <a:pPr marL="0" indent="0">
              <a:buNone/>
            </a:pPr>
            <a:r>
              <a:rPr lang="en-US" sz="2000" dirty="0"/>
              <a:t>Links to books on neonatal and paediatric care:</a:t>
            </a:r>
          </a:p>
          <a:p>
            <a:pPr marL="0" indent="0">
              <a:buNone/>
            </a:pPr>
            <a:r>
              <a:rPr lang="en-GB" sz="1400" dirty="0">
                <a:hlinkClick r:id="rId3"/>
              </a:rPr>
              <a:t>The Maternal and Child Friendly Healthcare Initiative (MCFHI) </a:t>
            </a:r>
            <a:r>
              <a:rPr lang="en-GB" sz="1400" dirty="0"/>
              <a:t>A manual for health workers based on a medical ethics approach to healthcare</a:t>
            </a:r>
          </a:p>
          <a:p>
            <a:pPr marL="0" indent="0">
              <a:buNone/>
            </a:pPr>
            <a:r>
              <a:rPr lang="en-US" sz="1400" dirty="0">
                <a:hlinkClick r:id="rId4"/>
              </a:rPr>
              <a:t>Neonatal handbook 2021; updated 2024.</a:t>
            </a:r>
            <a:r>
              <a:rPr lang="en-US" sz="1400" dirty="0"/>
              <a:t> </a:t>
            </a:r>
          </a:p>
          <a:p>
            <a:pPr marL="0" indent="0">
              <a:buNone/>
            </a:pPr>
            <a:r>
              <a:rPr lang="en-GB" sz="1400" i="0" dirty="0">
                <a:solidFill>
                  <a:srgbClr val="818181"/>
                </a:solidFill>
                <a:effectLst/>
                <a:hlinkClick r:id="rId5"/>
              </a:rPr>
              <a:t>Handbook 1 Hospital care of emergencies in infants and children in low resource and conflict settings August 2021</a:t>
            </a:r>
            <a:endParaRPr lang="en-GB" sz="1400" i="0" dirty="0">
              <a:solidFill>
                <a:srgbClr val="818181"/>
              </a:solidFill>
              <a:effectLst/>
            </a:endParaRPr>
          </a:p>
          <a:p>
            <a:pPr marL="0" indent="0">
              <a:buNone/>
            </a:pPr>
            <a:r>
              <a:rPr lang="en-GB" sz="1400" i="0" dirty="0">
                <a:solidFill>
                  <a:srgbClr val="818181"/>
                </a:solidFill>
                <a:effectLst/>
                <a:hlinkClick r:id="rId6"/>
              </a:rPr>
              <a:t>Handbook 2 Hospital care</a:t>
            </a:r>
            <a:r>
              <a:rPr lang="en-US" sz="1400" i="0" dirty="0">
                <a:solidFill>
                  <a:srgbClr val="818181"/>
                </a:solidFill>
                <a:effectLst/>
                <a:hlinkClick r:id="rId6"/>
              </a:rPr>
              <a:t> for children with severe injuries and illnesses August 2021</a:t>
            </a:r>
            <a:endParaRPr lang="en-GB" sz="1400" i="0" dirty="0">
              <a:solidFill>
                <a:srgbClr val="818181"/>
              </a:solidFill>
              <a:effectLst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05E6DA-8006-70D0-CE82-57E376A9A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759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77780-450C-FB4D-21F3-2142BE55C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9644C-8AA6-B23B-824D-B0D38AD5D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506" y="74332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Helping to improve hospital obstetrics in low resource countries and those where armed conflict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C2340-8B1F-727D-321B-353FA8206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2" y="160160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Publications, videos, and books on emergency care</a:t>
            </a:r>
          </a:p>
          <a:p>
            <a:pPr marL="0" indent="0">
              <a:buNone/>
            </a:pPr>
            <a:r>
              <a:rPr lang="en-US" sz="2000" dirty="0"/>
              <a:t>Focus on systems for the protection of women from abuse</a:t>
            </a:r>
          </a:p>
          <a:p>
            <a:pPr marL="0" indent="0">
              <a:buNone/>
            </a:pPr>
            <a:r>
              <a:rPr lang="en-US" sz="2000" dirty="0"/>
              <a:t>New developments involving the management of life-threatening postpartum haemorrhage and the use of portable ultrasound scanning in pregnancy, labour and delivery</a:t>
            </a:r>
          </a:p>
          <a:p>
            <a:pPr marL="0" indent="0">
              <a:buNone/>
            </a:pPr>
            <a:r>
              <a:rPr lang="en-US" sz="2000" dirty="0"/>
              <a:t>Task sharing of midwives to undertake major obstetrics, including surgical treatments such as Caesarean section and repair of ruptured uterus.</a:t>
            </a:r>
          </a:p>
          <a:p>
            <a:pPr marL="0" indent="0">
              <a:buNone/>
            </a:pPr>
            <a:r>
              <a:rPr lang="en-US" sz="2000" dirty="0"/>
              <a:t>Task sharing where mothers are trained to undergo fetal heart rate monitoring on their unborn babies during labour.</a:t>
            </a:r>
          </a:p>
          <a:p>
            <a:pPr marL="0" indent="0">
              <a:buNone/>
            </a:pPr>
            <a:r>
              <a:rPr lang="en-US" sz="1400" dirty="0">
                <a:hlinkClick r:id="rId3"/>
              </a:rPr>
              <a:t>Link to textbook on hospital obstetric care 2026</a:t>
            </a:r>
            <a:r>
              <a:rPr lang="en-US" sz="1400" dirty="0"/>
              <a:t>:</a:t>
            </a:r>
            <a:r>
              <a:rPr lang="en-GB" sz="1400" b="1" i="0" dirty="0">
                <a:solidFill>
                  <a:srgbClr val="818181"/>
                </a:solidFill>
                <a:effectLst/>
              </a:rPr>
              <a:t>This 2026 version Includes major updates on post-partum haemorrhage, portable ultrasound scanning, blood transfusion, major trauma and vascular access.</a:t>
            </a:r>
            <a:endParaRPr lang="en-US" sz="1400" dirty="0"/>
          </a:p>
          <a:p>
            <a:pPr marL="0" indent="0">
              <a:buNone/>
            </a:pPr>
            <a:r>
              <a:rPr lang="en-GB" sz="1400" b="0" i="0" u="none" strike="noStrike" dirty="0">
                <a:solidFill>
                  <a:srgbClr val="F75600"/>
                </a:solidFill>
                <a:effectLst/>
                <a:hlinkClick r:id="rId4"/>
              </a:rPr>
              <a:t>A proposed new convention on the rights of pregnant women and girls and their newborn infants (main paper in Archives of Disease in Childhood Jan. 2012)</a:t>
            </a:r>
            <a:r>
              <a:rPr lang="en-GB" sz="1400" b="0" i="0" u="none" strike="noStrike" dirty="0">
                <a:solidFill>
                  <a:srgbClr val="F75600"/>
                </a:solidFill>
                <a:effectLst/>
              </a:rPr>
              <a:t>    </a:t>
            </a:r>
            <a:r>
              <a:rPr lang="en-GB" sz="1400" b="0" i="0" u="none" strike="noStrike" dirty="0">
                <a:solidFill>
                  <a:srgbClr val="F75600"/>
                </a:solidFill>
                <a:effectLst/>
                <a:hlinkClick r:id="rId5"/>
              </a:rPr>
              <a:t>Power-Point presentation 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B5A0EC-D807-48F3-2ACE-B22F97C40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945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085DB-630E-2767-8284-A6D855532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Global advocacy for protecting the rights to health of women, babies and children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D7F15-AD2D-09B1-9A92-53D2B3FB2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Provision over the last 30 years of humanitarian medical aid for pregnant women, babies and children in the following countries:  Bosnia, </a:t>
            </a:r>
            <a:r>
              <a:rPr lang="en-US" dirty="0" err="1"/>
              <a:t>Kosevo</a:t>
            </a:r>
            <a:r>
              <a:rPr lang="en-US" dirty="0"/>
              <a:t>, Albania, Sri Lanka, Pakistan, Afghanistan, Liberia and Ukraine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Advocacy concerning the need to re-construct the UN Security Council so that it can effectively protect countries such as Ukraine, Syria, Israel (Gaza) from the devastating effects of armed conflict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Campaigning  for better regulation of the international trading in weapons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4CD659-46D9-BAD9-2D66-3A3D7D03B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0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508</Words>
  <Application>Microsoft Macintosh PowerPoint</Application>
  <PresentationFormat>Widescreen</PresentationFormat>
  <Paragraphs>36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Theme</vt:lpstr>
      <vt:lpstr> </vt:lpstr>
      <vt:lpstr>Helping to improve hospital paediatrics in low resource countries and those where armed conflict</vt:lpstr>
      <vt:lpstr>Helping to improve hospital obstetrics in low resource countries and those where armed conflict</vt:lpstr>
      <vt:lpstr>Global advocacy for protecting the rights to health of women, babies and children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 Sharing Initiatives in Liberia</dc:title>
  <dc:creator>Sarah Band</dc:creator>
  <cp:lastModifiedBy>david southall</cp:lastModifiedBy>
  <cp:revision>133</cp:revision>
  <dcterms:created xsi:type="dcterms:W3CDTF">2022-06-08T10:07:53Z</dcterms:created>
  <dcterms:modified xsi:type="dcterms:W3CDTF">2026-02-21T13:22:31Z</dcterms:modified>
</cp:coreProperties>
</file>