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nFnTYvaEPTSVsJpWhqhWgHM4f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5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8" name="Google Shape;4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3" name="Google Shape;10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/>
          <p:nvPr/>
        </p:nvSpPr>
        <p:spPr>
          <a:xfrm flipH="1">
            <a:off x="8052178" y="0"/>
            <a:ext cx="4139819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 flipH="1" rot="10800000">
            <a:off x="4" y="0"/>
            <a:ext cx="4139819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tyle slide layout">
  <p:cSld name="6_Style slide layout">
    <p:bg>
      <p:bgPr>
        <a:solidFill>
          <a:schemeClr val="accen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2893325" y="0"/>
            <a:ext cx="8973404" cy="6858000"/>
          </a:xfrm>
          <a:custGeom>
            <a:rect b="b" l="l" r="r" t="t"/>
            <a:pathLst>
              <a:path extrusionOk="0" h="6858000" w="9202402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2156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3218596" y="0"/>
            <a:ext cx="8973404" cy="6858000"/>
          </a:xfrm>
          <a:custGeom>
            <a:rect b="b" l="l" r="r" t="t"/>
            <a:pathLst>
              <a:path extrusionOk="0" h="6858000" w="9202402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yle slide layout">
  <p:cSld name="5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/>
          <p:nvPr>
            <p:ph idx="2" type="pic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28"/>
          <p:cNvSpPr/>
          <p:nvPr>
            <p:ph idx="3" type="pic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28"/>
          <p:cNvSpPr/>
          <p:nvPr>
            <p:ph idx="4" type="pic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/>
          <p:nvPr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68A9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KBM-정애\014-Fullppt\PNG이미지\탭.png" id="46" name="Google Shape;4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6552" y="1709312"/>
            <a:ext cx="3530683" cy="434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KBM-정애\014-Fullppt\PNG이미지\핸드폰.png"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310" y="3259539"/>
            <a:ext cx="2660906" cy="32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/>
          <p:nvPr>
            <p:ph idx="2" type="pic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29"/>
          <p:cNvSpPr/>
          <p:nvPr>
            <p:ph idx="3" type="pic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s &amp; Contents Layout">
  <p:cSld name="14_Images &amp; Contents Layout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5039883" y="-390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 txBox="1"/>
          <p:nvPr>
            <p:ph type="title"/>
          </p:nvPr>
        </p:nvSpPr>
        <p:spPr>
          <a:xfrm>
            <a:off x="5641856" y="285829"/>
            <a:ext cx="5966670" cy="710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8"/>
          <p:cNvSpPr/>
          <p:nvPr>
            <p:ph idx="2" type="pic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18"/>
          <p:cNvSpPr/>
          <p:nvPr/>
        </p:nvSpPr>
        <p:spPr>
          <a:xfrm>
            <a:off x="5353824" y="276099"/>
            <a:ext cx="203696" cy="722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Images &amp; Contents Layout">
  <p:cSld name="27_Images &amp; Contents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0"/>
          <p:cNvSpPr/>
          <p:nvPr>
            <p:ph idx="2" type="pic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20"/>
          <p:cNvSpPr/>
          <p:nvPr>
            <p:ph idx="3" type="pic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20"/>
          <p:cNvSpPr/>
          <p:nvPr>
            <p:ph idx="4" type="pic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캡션 있는 콘텐츠">
  <p:cSld name="5_캡션 있는 콘텐츠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/>
          <p:nvPr>
            <p:ph idx="2" type="pic"/>
          </p:nvPr>
        </p:nvSpPr>
        <p:spPr>
          <a:xfrm>
            <a:off x="0" y="0"/>
            <a:ext cx="826550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7.png"/><Relationship Id="rId13" Type="http://schemas.openxmlformats.org/officeDocument/2006/relationships/image" Target="../media/image2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9" Type="http://schemas.openxmlformats.org/officeDocument/2006/relationships/image" Target="../media/image2.png"/><Relationship Id="rId14" Type="http://schemas.openxmlformats.org/officeDocument/2006/relationships/image" Target="../media/image3.jpg"/><Relationship Id="rId5" Type="http://schemas.openxmlformats.org/officeDocument/2006/relationships/image" Target="../media/image25.png"/><Relationship Id="rId6" Type="http://schemas.openxmlformats.org/officeDocument/2006/relationships/image" Target="../media/image13.png"/><Relationship Id="rId7" Type="http://schemas.openxmlformats.org/officeDocument/2006/relationships/image" Target="../media/image32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.png"/><Relationship Id="rId13" Type="http://schemas.openxmlformats.org/officeDocument/2006/relationships/image" Target="../media/image24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22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"/>
          <p:cNvGrpSpPr/>
          <p:nvPr/>
        </p:nvGrpSpPr>
        <p:grpSpPr>
          <a:xfrm>
            <a:off x="662541" y="667256"/>
            <a:ext cx="10267188" cy="2109978"/>
            <a:chOff x="-491345" y="1077822"/>
            <a:chExt cx="10267188" cy="2109978"/>
          </a:xfrm>
        </p:grpSpPr>
        <p:grpSp>
          <p:nvGrpSpPr>
            <p:cNvPr id="57" name="Google Shape;57;p1"/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58" name="Google Shape;58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99443" y="1808913"/>
                <a:ext cx="1676400" cy="495300"/>
              </a:xfrm>
              <a:custGeom>
                <a:rect b="b" l="l" r="r" t="t"/>
                <a:pathLst>
                  <a:path extrusionOk="0" h="495300" w="16764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59" name="Google Shape;59;p1"/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rect b="b" l="l" r="r" t="t"/>
                <a:pathLst>
                  <a:path extrusionOk="0" h="409575" w="1600200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cap="rnd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0" name="Google Shape;60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-8934" r="0" t="0"/>
              <a:stretch/>
            </p:blipFill>
            <p:spPr>
              <a:xfrm>
                <a:off x="-491345" y="1797483"/>
                <a:ext cx="5676900" cy="495300"/>
              </a:xfrm>
              <a:custGeom>
                <a:rect b="b" l="l" r="r" t="t"/>
                <a:pathLst>
                  <a:path extrusionOk="0" h="495300" w="56769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61" name="Google Shape;61;p1"/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rect b="b" l="l" r="r" t="t"/>
                <a:pathLst>
                  <a:path extrusionOk="0" h="372428" w="5196891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cap="rnd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2" name="Google Shape;62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082352" y="1731618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63" name="Google Shape;63;p1"/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4" name="Google Shape;64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653852" y="2058516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65" name="Google Shape;65;p1"/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6" name="Google Shape;66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649280" y="1404720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67" name="Google Shape;67;p1"/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8" name="Google Shape;68;p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354636" y="1731618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69" name="Google Shape;69;p1"/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0" name="Google Shape;70;p1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218494" y="2387700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71" name="Google Shape;71;p1"/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2" name="Google Shape;72;p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218494" y="1731618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73" name="Google Shape;73;p1"/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4" name="Google Shape;74;p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218494" y="1077822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75" name="Google Shape;75;p1"/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6" name="Google Shape;76;p1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785422" y="1409292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77" name="Google Shape;77;p1"/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8" name="Google Shape;78;p1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6783136" y="2056230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79" name="Google Shape;79;p1"/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"/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"/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109;p1"/>
            <p:cNvSpPr/>
            <p:nvPr/>
          </p:nvSpPr>
          <p:spPr>
            <a:xfrm>
              <a:off x="6525711" y="1969510"/>
              <a:ext cx="304016" cy="343366"/>
            </a:xfrm>
            <a:custGeom>
              <a:rect b="b" l="l" r="r" t="t"/>
              <a:pathLst>
                <a:path extrusionOk="0" h="3240000" w="2868687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7080464" y="1663425"/>
              <a:ext cx="324888" cy="318540"/>
            </a:xfrm>
            <a:custGeom>
              <a:rect b="b" l="l" r="r" t="t"/>
              <a:pathLst>
                <a:path extrusionOk="0" h="3199863" w="3263621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940450" y="1659330"/>
              <a:ext cx="322534" cy="271830"/>
            </a:xfrm>
            <a:custGeom>
              <a:rect b="b" l="l" r="r" t="t"/>
              <a:pathLst>
                <a:path extrusionOk="0" h="2730652" w="3240000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6509664" y="2627883"/>
              <a:ext cx="322534" cy="319706"/>
            </a:xfrm>
            <a:custGeom>
              <a:rect b="b" l="l" r="r" t="t"/>
              <a:pathLst>
                <a:path extrusionOk="0" h="3211580" w="324000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rect b="b" l="l" r="r" t="t"/>
              <a:pathLst>
                <a:path extrusionOk="0" h="3204001" w="3011706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7117850" y="2281894"/>
              <a:ext cx="215808" cy="343366"/>
            </a:xfrm>
            <a:custGeom>
              <a:rect b="b" l="l" r="r" t="t"/>
              <a:pathLst>
                <a:path extrusionOk="0" h="3207971" w="2016224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7651283" y="1958406"/>
              <a:ext cx="342900" cy="343366"/>
            </a:xfrm>
            <a:custGeom>
              <a:rect b="b" l="l" r="r" t="t"/>
              <a:pathLst>
                <a:path extrusionOk="0" h="3229762" w="3225370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 rot="10800000">
              <a:off x="5913625" y="2280181"/>
              <a:ext cx="355562" cy="385538"/>
            </a:xfrm>
            <a:custGeom>
              <a:rect b="b" l="l" r="r" t="t"/>
              <a:pathLst>
                <a:path extrusionOk="0" h="3207983" w="2958558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5391982" y="1942120"/>
              <a:ext cx="283330" cy="343366"/>
            </a:xfrm>
            <a:custGeom>
              <a:rect b="b" l="l" r="r" t="t"/>
              <a:pathLst>
                <a:path extrusionOk="0" h="3228846" w="2664297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"/>
          <p:cNvGrpSpPr/>
          <p:nvPr/>
        </p:nvGrpSpPr>
        <p:grpSpPr>
          <a:xfrm>
            <a:off x="3731171" y="3540980"/>
            <a:ext cx="8429551" cy="2455286"/>
            <a:chOff x="291058" y="2854207"/>
            <a:chExt cx="6249838" cy="2971062"/>
          </a:xfrm>
        </p:grpSpPr>
        <p:sp>
          <p:nvSpPr>
            <p:cNvPr id="119" name="Google Shape;119;p1"/>
            <p:cNvSpPr txBox="1"/>
            <p:nvPr/>
          </p:nvSpPr>
          <p:spPr>
            <a:xfrm>
              <a:off x="352045" y="2854207"/>
              <a:ext cx="6155100" cy="11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ВИБОРЧА ПРОГРАМА ПРЕТЕНДЕНТА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 ПОСАДУ РЕКТОРА ОНМедУ</a:t>
              </a:r>
              <a:endPara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 txBox="1"/>
            <p:nvPr/>
          </p:nvSpPr>
          <p:spPr>
            <a:xfrm>
              <a:off x="291058" y="5117569"/>
              <a:ext cx="6155100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ru-RU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ОДЕСА-2026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385796" y="3883420"/>
              <a:ext cx="6155100" cy="12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ru-RU" sz="6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ОЛЕНИ ЯКИМЕНКО</a:t>
              </a:r>
              <a:endPara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"/>
          <p:cNvSpPr txBox="1"/>
          <p:nvPr/>
        </p:nvSpPr>
        <p:spPr>
          <a:xfrm>
            <a:off x="3145971" y="34348"/>
            <a:ext cx="88784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 rotWithShape="1">
          <a:blip r:embed="rId14">
            <a:alphaModFix/>
          </a:blip>
          <a:srcRect b="18720" l="7614" r="7715" t="0"/>
          <a:stretch/>
        </p:blipFill>
        <p:spPr>
          <a:xfrm flipH="1">
            <a:off x="392050" y="251490"/>
            <a:ext cx="3204660" cy="4104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"/>
          <p:cNvSpPr/>
          <p:nvPr/>
        </p:nvSpPr>
        <p:spPr>
          <a:xfrm>
            <a:off x="392397" y="4335724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 txBox="1"/>
          <p:nvPr/>
        </p:nvSpPr>
        <p:spPr>
          <a:xfrm>
            <a:off x="364497" y="4537818"/>
            <a:ext cx="26331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МЕДИКО-ВІЙСЬКОВЕ НАВЧАННЯ 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0"/>
          <p:cNvSpPr txBox="1"/>
          <p:nvPr/>
        </p:nvSpPr>
        <p:spPr>
          <a:xfrm>
            <a:off x="364497" y="5185294"/>
            <a:ext cx="258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Відновлення воєнно-медичного навчання, забезпечення проходження воєнної кафедри 100% здобувачів освіти</a:t>
            </a:r>
            <a:r>
              <a:rPr lang="ru-RU" sz="1200">
                <a:solidFill>
                  <a:srgbClr val="3F3F3F"/>
                </a:solidFill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0"/>
          <p:cNvSpPr/>
          <p:nvPr/>
        </p:nvSpPr>
        <p:spPr>
          <a:xfrm>
            <a:off x="504779" y="3617473"/>
            <a:ext cx="620627" cy="6206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3025623" y="329131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 txBox="1"/>
          <p:nvPr/>
        </p:nvSpPr>
        <p:spPr>
          <a:xfrm>
            <a:off x="3040665" y="3496067"/>
            <a:ext cx="28250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АНТИКОРУПЦІЙНА ПРОГРАМА </a:t>
            </a:r>
            <a:endParaRPr b="1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0"/>
          <p:cNvSpPr txBox="1"/>
          <p:nvPr/>
        </p:nvSpPr>
        <p:spPr>
          <a:xfrm>
            <a:off x="3040665" y="4055800"/>
            <a:ext cx="2568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Прозорість фінансових процесів</a:t>
            </a:r>
            <a:r>
              <a:rPr lang="ru-RU" sz="1200">
                <a:solidFill>
                  <a:srgbClr val="3F3F3F"/>
                </a:solidFill>
              </a:rPr>
              <a:t>;</a:t>
            </a:r>
            <a:endParaRPr sz="1200">
              <a:solidFill>
                <a:srgbClr val="3F3F3F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Введення комітету академічної доброчесності та клінічної ради університету;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Впровадження  антикорупційних заходів;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Співпраця з спостережною та наглядовою радою, радою трудового колективу, профспілками.</a:t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3142665" y="2576372"/>
            <a:ext cx="620627" cy="6206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5735267" y="2502736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0"/>
          <p:cNvSpPr txBox="1"/>
          <p:nvPr/>
        </p:nvSpPr>
        <p:spPr>
          <a:xfrm>
            <a:off x="5760582" y="2710155"/>
            <a:ext cx="2576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МЕНЕДЖМЕНТ ЯКОСТІ </a:t>
            </a:r>
            <a:endParaRPr b="1" i="0" sz="16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0"/>
          <p:cNvSpPr txBox="1"/>
          <p:nvPr/>
        </p:nvSpPr>
        <p:spPr>
          <a:xfrm>
            <a:off x="5803217" y="3184635"/>
            <a:ext cx="2432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Введення  критеріїв та індикаторів якості, систематичний контроль</a:t>
            </a:r>
            <a:r>
              <a:rPr lang="ru-RU" sz="1200">
                <a:solidFill>
                  <a:srgbClr val="3F3F3F"/>
                </a:solidFill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Формування школи мультидисциплінарних команд кожного клінічного сервісу, оцінка забезпечення клінічного маршруту пацієнта університетських клінік;</a:t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Формування наукових команд у відповідності до розвитку науково-практичних хабів.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0"/>
          <p:cNvSpPr/>
          <p:nvPr/>
        </p:nvSpPr>
        <p:spPr>
          <a:xfrm flipH="1" rot="10800000">
            <a:off x="5822228" y="1778147"/>
            <a:ext cx="620627" cy="620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"/>
          <p:cNvSpPr/>
          <p:nvPr/>
        </p:nvSpPr>
        <p:spPr>
          <a:xfrm>
            <a:off x="8725733" y="1782556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0"/>
          <p:cNvSpPr txBox="1"/>
          <p:nvPr/>
        </p:nvSpPr>
        <p:spPr>
          <a:xfrm>
            <a:off x="8694504" y="1977851"/>
            <a:ext cx="32022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ФІНАНСОВА СПРОМОЖНІСТЬ </a:t>
            </a:r>
            <a:endParaRPr b="1" i="0" sz="1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0"/>
          <p:cNvSpPr txBox="1"/>
          <p:nvPr/>
        </p:nvSpPr>
        <p:spPr>
          <a:xfrm>
            <a:off x="8369448" y="2527605"/>
            <a:ext cx="35985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Інтегративний підхід до формування фінансового плану ОНМедУ з урахуванням різних джерел фінансування (НСЗУ, субвенція, платні послуги, гранти тощо);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Визначення потенційно спроможних напрямків розвитку з ефективною бізнес-аналітикою дохідних та витратних частин;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Прозорий механізм формування та надання платних послуг, платного навчання</a:t>
            </a:r>
            <a:r>
              <a:rPr lang="ru-RU" sz="1200">
                <a:solidFill>
                  <a:srgbClr val="3F3F3F"/>
                </a:solidFill>
              </a:rPr>
              <a:t> </a:t>
            </a: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тощо;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Залучення сучасних інструментів проєктного менеджменту (аналіз витрат та вигод, мультіфакторний аналіз) у формуванні інвестиційних проєктів</a:t>
            </a:r>
            <a:r>
              <a:rPr lang="ru-RU" sz="1200">
                <a:solidFill>
                  <a:srgbClr val="3F3F3F"/>
                </a:solidFill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Забезпечення участі ОНМедУ у формуванні кабінету середньострокового бюджетного планування з певними проєктами публічних інвестицій</a:t>
            </a:r>
            <a:r>
              <a:rPr lang="ru-RU" sz="1200">
                <a:solidFill>
                  <a:srgbClr val="3F3F3F"/>
                </a:solidFill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Патентування розробок як механізм інтелектуального захисту, престижу та додаткових фінансових надходжень</a:t>
            </a:r>
            <a:r>
              <a:rPr lang="ru-RU" sz="1200">
                <a:solidFill>
                  <a:srgbClr val="3F3F3F"/>
                </a:solidFill>
              </a:rPr>
              <a:t>.</a:t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0"/>
          <p:cNvSpPr/>
          <p:nvPr/>
        </p:nvSpPr>
        <p:spPr>
          <a:xfrm>
            <a:off x="8735546" y="1008279"/>
            <a:ext cx="620627" cy="6206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/>
          <p:nvPr/>
        </p:nvSpPr>
        <p:spPr>
          <a:xfrm rot="-5400000">
            <a:off x="3329105" y="2739078"/>
            <a:ext cx="265227" cy="316221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0"/>
          <p:cNvSpPr/>
          <p:nvPr/>
        </p:nvSpPr>
        <p:spPr>
          <a:xfrm>
            <a:off x="8869176" y="1202976"/>
            <a:ext cx="353365" cy="231231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666" y="3788377"/>
            <a:ext cx="298225" cy="2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0"/>
          <p:cNvSpPr/>
          <p:nvPr/>
        </p:nvSpPr>
        <p:spPr>
          <a:xfrm>
            <a:off x="5984015" y="1936361"/>
            <a:ext cx="297351" cy="299833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"/>
          <p:cNvSpPr txBox="1"/>
          <p:nvPr>
            <p:ph idx="1" type="body"/>
          </p:nvPr>
        </p:nvSpPr>
        <p:spPr>
          <a:xfrm>
            <a:off x="414662" y="1596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</a:pPr>
            <a:r>
              <a:rPr b="1" lang="ru-RU" sz="3600"/>
              <a:t>ІНШІ НЕГАЙНІ ДІЄВІ ЗМІНИ</a:t>
            </a:r>
            <a:endParaRPr b="1" sz="3600"/>
          </a:p>
        </p:txBody>
      </p:sp>
      <p:grpSp>
        <p:nvGrpSpPr>
          <p:cNvPr id="451" name="Google Shape;451;p10"/>
          <p:cNvGrpSpPr/>
          <p:nvPr/>
        </p:nvGrpSpPr>
        <p:grpSpPr>
          <a:xfrm>
            <a:off x="-4687060" y="784424"/>
            <a:ext cx="10055124" cy="1911031"/>
            <a:chOff x="-491345" y="1077822"/>
            <a:chExt cx="10267188" cy="2109978"/>
          </a:xfrm>
        </p:grpSpPr>
        <p:grpSp>
          <p:nvGrpSpPr>
            <p:cNvPr id="452" name="Google Shape;452;p10"/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453" name="Google Shape;453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099443" y="1808913"/>
                <a:ext cx="1676400" cy="495300"/>
              </a:xfrm>
              <a:custGeom>
                <a:rect b="b" l="l" r="r" t="t"/>
                <a:pathLst>
                  <a:path extrusionOk="0" h="495300" w="16764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54" name="Google Shape;454;p10"/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rect b="b" l="l" r="r" t="t"/>
                <a:pathLst>
                  <a:path extrusionOk="0" h="409575" w="1600200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cap="rnd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5" name="Google Shape;455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-8934" r="0" t="0"/>
              <a:stretch/>
            </p:blipFill>
            <p:spPr>
              <a:xfrm>
                <a:off x="-491345" y="1797483"/>
                <a:ext cx="5676900" cy="495300"/>
              </a:xfrm>
              <a:custGeom>
                <a:rect b="b" l="l" r="r" t="t"/>
                <a:pathLst>
                  <a:path extrusionOk="0" h="495300" w="56769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56" name="Google Shape;456;p10"/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rect b="b" l="l" r="r" t="t"/>
                <a:pathLst>
                  <a:path extrusionOk="0" h="372428" w="5196891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cap="rnd" cmpd="sng" w="285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7" name="Google Shape;457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82352" y="1731618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58" name="Google Shape;458;p10"/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9" name="Google Shape;459;p1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653852" y="2058516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60" name="Google Shape;460;p10"/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1" name="Google Shape;461;p1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649280" y="1404720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62" name="Google Shape;462;p10"/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3" name="Google Shape;463;p10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7354636" y="1731618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64" name="Google Shape;464;p10"/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5" name="Google Shape;465;p10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218494" y="2387700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66" name="Google Shape;466;p10"/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7" name="Google Shape;467;p10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218494" y="1731618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68" name="Google Shape;468;p10"/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9" name="Google Shape;469;p10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218494" y="1077822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70" name="Google Shape;470;p10"/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1" name="Google Shape;471;p10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6785422" y="1409292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72" name="Google Shape;472;p10"/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3" name="Google Shape;473;p10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6783136" y="2056230"/>
                <a:ext cx="904875" cy="800100"/>
              </a:xfrm>
              <a:custGeom>
                <a:rect b="b" l="l" r="r" t="t"/>
                <a:pathLst>
                  <a:path extrusionOk="0" h="800100" w="904875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474" name="Google Shape;474;p10"/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rect b="b" l="l" r="r" t="t"/>
                <a:pathLst>
                  <a:path extrusionOk="0" h="695325" w="800100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0"/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0"/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0"/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0"/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0"/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0"/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0"/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0"/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0"/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0"/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0"/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0"/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0"/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0"/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0"/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"/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0"/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rect b="b" l="l" r="r" t="t"/>
                <a:pathLst>
                  <a:path extrusionOk="0" h="95250" w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504;p10"/>
            <p:cNvSpPr/>
            <p:nvPr/>
          </p:nvSpPr>
          <p:spPr>
            <a:xfrm>
              <a:off x="6525711" y="1969510"/>
              <a:ext cx="304016" cy="343366"/>
            </a:xfrm>
            <a:custGeom>
              <a:rect b="b" l="l" r="r" t="t"/>
              <a:pathLst>
                <a:path extrusionOk="0" h="3240000" w="2868687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7080464" y="1663425"/>
              <a:ext cx="324888" cy="318540"/>
            </a:xfrm>
            <a:custGeom>
              <a:rect b="b" l="l" r="r" t="t"/>
              <a:pathLst>
                <a:path extrusionOk="0" h="3199863" w="3263621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5940450" y="1659330"/>
              <a:ext cx="322534" cy="271830"/>
            </a:xfrm>
            <a:custGeom>
              <a:rect b="b" l="l" r="r" t="t"/>
              <a:pathLst>
                <a:path extrusionOk="0" h="2730652" w="3240000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6509664" y="2627883"/>
              <a:ext cx="322534" cy="319706"/>
            </a:xfrm>
            <a:custGeom>
              <a:rect b="b" l="l" r="r" t="t"/>
              <a:pathLst>
                <a:path extrusionOk="0" h="3211580" w="324000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rect b="b" l="l" r="r" t="t"/>
              <a:pathLst>
                <a:path extrusionOk="0" h="3204001" w="3011706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117850" y="2281894"/>
              <a:ext cx="215808" cy="343366"/>
            </a:xfrm>
            <a:custGeom>
              <a:rect b="b" l="l" r="r" t="t"/>
              <a:pathLst>
                <a:path extrusionOk="0" h="3207971" w="2016224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7651283" y="1958406"/>
              <a:ext cx="342900" cy="343366"/>
            </a:xfrm>
            <a:custGeom>
              <a:rect b="b" l="l" r="r" t="t"/>
              <a:pathLst>
                <a:path extrusionOk="0" h="3229762" w="3225370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 rot="10800000">
              <a:off x="5913625" y="2280181"/>
              <a:ext cx="355562" cy="385538"/>
            </a:xfrm>
            <a:custGeom>
              <a:rect b="b" l="l" r="r" t="t"/>
              <a:pathLst>
                <a:path extrusionOk="0" h="3207983" w="2958558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391982" y="1942120"/>
              <a:ext cx="283330" cy="343366"/>
            </a:xfrm>
            <a:custGeom>
              <a:rect b="b" l="l" r="r" t="t"/>
              <a:pathLst>
                <a:path extrusionOk="0" h="3228846" w="2664297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"/>
          <p:cNvSpPr txBox="1"/>
          <p:nvPr/>
        </p:nvSpPr>
        <p:spPr>
          <a:xfrm>
            <a:off x="4979824" y="361652"/>
            <a:ext cx="697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ІННОВАЦІЙНИЙ МЕНЕДЖМЕНТ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/>
        </p:nvSpPr>
        <p:spPr>
          <a:xfrm>
            <a:off x="3618776" y="1037844"/>
            <a:ext cx="76603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КЛЮЧОВЕ ЗАВДАННЯ: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Підбір та впровадження інновацій під створені науково-практичні хаби та ключового реалізатора (фокусування та об’єднання зусиль)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9" name="Google Shape;519;p11"/>
          <p:cNvGrpSpPr/>
          <p:nvPr/>
        </p:nvGrpSpPr>
        <p:grpSpPr>
          <a:xfrm>
            <a:off x="3353640" y="4854075"/>
            <a:ext cx="2677386" cy="1541097"/>
            <a:chOff x="-460975" y="1248363"/>
            <a:chExt cx="4364239" cy="1541097"/>
          </a:xfrm>
        </p:grpSpPr>
        <p:sp>
          <p:nvSpPr>
            <p:cNvPr id="520" name="Google Shape;520;p11"/>
            <p:cNvSpPr txBox="1"/>
            <p:nvPr/>
          </p:nvSpPr>
          <p:spPr>
            <a:xfrm>
              <a:off x="-437349" y="1248363"/>
              <a:ext cx="43406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Фінансовий Інноваційний менеджмент </a:t>
              </a:r>
              <a:endPara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1"/>
            <p:cNvSpPr txBox="1"/>
            <p:nvPr/>
          </p:nvSpPr>
          <p:spPr>
            <a:xfrm>
              <a:off x="-460975" y="1773660"/>
              <a:ext cx="40956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Фандрейзингова діяльність</a:t>
              </a:r>
              <a:r>
                <a:rPr lang="ru-RU" sz="1200">
                  <a:solidFill>
                    <a:srgbClr val="3F3F3F"/>
                  </a:solidFill>
                </a:rPr>
                <a:t>;</a:t>
              </a: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вимог договору з НСЗУ;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Міжнародна взаємодія / передання досвіду. 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1"/>
          <p:cNvGrpSpPr/>
          <p:nvPr/>
        </p:nvGrpSpPr>
        <p:grpSpPr>
          <a:xfrm>
            <a:off x="5945417" y="4723542"/>
            <a:ext cx="2545835" cy="1852197"/>
            <a:chOff x="-509512" y="1117133"/>
            <a:chExt cx="3922315" cy="1852197"/>
          </a:xfrm>
        </p:grpSpPr>
        <p:sp>
          <p:nvSpPr>
            <p:cNvPr id="523" name="Google Shape;523;p11"/>
            <p:cNvSpPr txBox="1"/>
            <p:nvPr/>
          </p:nvSpPr>
          <p:spPr>
            <a:xfrm>
              <a:off x="-446553" y="1117133"/>
              <a:ext cx="3859356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Кадровий інноваційний менеджмент </a:t>
              </a:r>
              <a:endParaRPr b="1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1"/>
            <p:cNvSpPr txBox="1"/>
            <p:nvPr/>
          </p:nvSpPr>
          <p:spPr>
            <a:xfrm>
              <a:off x="-509512" y="1768730"/>
              <a:ext cx="3609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   навчання стандартам GCP, сучасним педагогічним кваліфікаціям;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Закордонне стажування здобувачів та співробітників ОНМедУ.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1"/>
          <p:cNvGrpSpPr/>
          <p:nvPr/>
        </p:nvGrpSpPr>
        <p:grpSpPr>
          <a:xfrm>
            <a:off x="8339476" y="4737662"/>
            <a:ext cx="3637620" cy="2402327"/>
            <a:chOff x="-1241707" y="1141247"/>
            <a:chExt cx="4356600" cy="2402327"/>
          </a:xfrm>
        </p:grpSpPr>
        <p:sp>
          <p:nvSpPr>
            <p:cNvPr id="526" name="Google Shape;526;p11"/>
            <p:cNvSpPr txBox="1"/>
            <p:nvPr/>
          </p:nvSpPr>
          <p:spPr>
            <a:xfrm>
              <a:off x="-1006713" y="1141247"/>
              <a:ext cx="38593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Інновації у комунікаціях </a:t>
              </a:r>
              <a:endParaRPr b="1" i="0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1"/>
            <p:cNvSpPr txBox="1"/>
            <p:nvPr/>
          </p:nvSpPr>
          <p:spPr>
            <a:xfrm>
              <a:off x="-1241707" y="1604074"/>
              <a:ext cx="4356600" cy="19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Активізація сторінок соціальних мереж, офіційного сайту;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Розробка корпоративного кодексу, керівництва зі стилю, логотипу та брендової продукції</a:t>
              </a:r>
              <a:r>
                <a:rPr lang="ru-RU" sz="1200">
                  <a:solidFill>
                    <a:srgbClr val="3F3F3F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Активний збір скарг та пропозиції задля швидкого реагування та їх вирішення.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952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952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952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11"/>
          <p:cNvSpPr txBox="1"/>
          <p:nvPr/>
        </p:nvSpPr>
        <p:spPr>
          <a:xfrm>
            <a:off x="4909488" y="2146120"/>
            <a:ext cx="6988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Інтегративне впровадження інновацій в науковий процес (підбір інновацій одночасно на декілька наукових напрямків з наступною імплементацією у практичну медицину)</a:t>
            </a:r>
            <a:r>
              <a:rPr lang="ru-RU" sz="1200">
                <a:solidFill>
                  <a:srgbClr val="3F3F3F"/>
                </a:solidFill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Вдосконалення матеріально-технічної бази та сучасних високотехнологічних методів діагностики та лікування;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Впровадження інновацій інвазивної реабілітації (ендо- та ектопротезування, 3D-принтинг), роботизованої медицини, телереабілітації  та ін.;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Створення міждисциплінарної платформи для всіх ВНЗ Одеси </a:t>
            </a:r>
            <a:r>
              <a:rPr lang="ru-RU" sz="1200">
                <a:solidFill>
                  <a:srgbClr val="3F3F3F"/>
                </a:solidFill>
              </a:rPr>
              <a:t>для</a:t>
            </a: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розроб</a:t>
            </a:r>
            <a:r>
              <a:rPr lang="ru-RU" sz="1200">
                <a:solidFill>
                  <a:srgbClr val="3F3F3F"/>
                </a:solidFill>
              </a:rPr>
              <a:t>ки</a:t>
            </a: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інновацій (зв’язок з НУ «Одеська політехніка», Одеським університетом ім. Мечн</a:t>
            </a:r>
            <a:r>
              <a:rPr lang="ru-RU" sz="1200">
                <a:solidFill>
                  <a:srgbClr val="3F3F3F"/>
                </a:solidFill>
              </a:rPr>
              <a:t>и</a:t>
            </a: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кова тощо);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Забезпечення цифровізації та діджиталізації наукового</a:t>
            </a:r>
            <a:r>
              <a:rPr lang="ru-RU" sz="1200">
                <a:solidFill>
                  <a:srgbClr val="3F3F3F"/>
                </a:solidFill>
              </a:rPr>
              <a:t>, </a:t>
            </a: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навчального, лікувального процес</a:t>
            </a:r>
            <a:r>
              <a:rPr lang="ru-RU" sz="1200">
                <a:solidFill>
                  <a:srgbClr val="3F3F3F"/>
                </a:solidFill>
              </a:rPr>
              <a:t>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Створення застосунку «Університет в смартфоні»;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Створення платформи електронних навчальних застосунків та хмарного електронного контролю рівня знань;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-"/>
            </a:pPr>
            <a:r>
              <a:rPr b="0" i="0" lang="ru-RU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Розвиток патентної діяльності та ліцензування</a:t>
            </a:r>
            <a:r>
              <a:rPr lang="ru-RU" sz="1200">
                <a:solidFill>
                  <a:srgbClr val="3F3F3F"/>
                </a:solidFill>
              </a:rPr>
              <a:t>.</a:t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11"/>
          <p:cNvGrpSpPr/>
          <p:nvPr/>
        </p:nvGrpSpPr>
        <p:grpSpPr>
          <a:xfrm>
            <a:off x="48190" y="727592"/>
            <a:ext cx="4284500" cy="3235227"/>
            <a:chOff x="384518" y="800016"/>
            <a:chExt cx="4284500" cy="3235227"/>
          </a:xfrm>
        </p:grpSpPr>
        <p:sp>
          <p:nvSpPr>
            <p:cNvPr id="530" name="Google Shape;530;p11"/>
            <p:cNvSpPr/>
            <p:nvPr/>
          </p:nvSpPr>
          <p:spPr>
            <a:xfrm rot="-54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 rot="-54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 rot="-54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1"/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1"/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1"/>
            <p:cNvSpPr/>
            <p:nvPr/>
          </p:nvSpPr>
          <p:spPr>
            <a:xfrm rot="-54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1"/>
            <p:cNvSpPr/>
            <p:nvPr/>
          </p:nvSpPr>
          <p:spPr>
            <a:xfrm rot="-54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 rot="-54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 rot="-54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 rot="-54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 rot="-54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 rot="-54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 rot="-54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 rot="-54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 rot="-54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 rot="-640340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 rot="-640340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 rot="-640340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640340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-640340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-640340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-640340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640340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 rot="-640340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 rot="-640340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 rot="-640340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 rot="-640340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 rot="-640340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 rot="-640340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 rot="-6513134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 rot="-6513134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 rot="-6513134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 rot="-6513134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 rot="-6513134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 rot="-6513134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 rot="-6513134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 rot="-6513134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 rot="-6513134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-6513134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1"/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 rot="-6513134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 rot="-6513134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 rot="-6513134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 rot="-6513134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 rot="-54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 rot="-54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 rot="-54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1"/>
            <p:cNvSpPr/>
            <p:nvPr/>
          </p:nvSpPr>
          <p:spPr>
            <a:xfrm rot="-54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 rot="-54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 rot="-54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 rot="-54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 rot="-54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 rot="-54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 rot="-54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 rot="-54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 rot="-54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 rot="-54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 rot="-54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 rot="-54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 rot="-54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 rot="-54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 rot="-54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 rot="-54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 rot="-54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"/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"/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"/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"/>
            <p:cNvSpPr/>
            <p:nvPr/>
          </p:nvSpPr>
          <p:spPr>
            <a:xfrm rot="-54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"/>
            <p:cNvSpPr/>
            <p:nvPr/>
          </p:nvSpPr>
          <p:spPr>
            <a:xfrm rot="-54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"/>
            <p:cNvSpPr/>
            <p:nvPr/>
          </p:nvSpPr>
          <p:spPr>
            <a:xfrm rot="-54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"/>
            <p:cNvSpPr/>
            <p:nvPr/>
          </p:nvSpPr>
          <p:spPr>
            <a:xfrm rot="-54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"/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"/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"/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"/>
            <p:cNvSpPr/>
            <p:nvPr/>
          </p:nvSpPr>
          <p:spPr>
            <a:xfrm rot="-54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"/>
            <p:cNvSpPr/>
            <p:nvPr/>
          </p:nvSpPr>
          <p:spPr>
            <a:xfrm rot="-54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"/>
            <p:cNvSpPr/>
            <p:nvPr/>
          </p:nvSpPr>
          <p:spPr>
            <a:xfrm rot="-54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"/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"/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"/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1"/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 rot="-54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1"/>
            <p:cNvSpPr/>
            <p:nvPr/>
          </p:nvSpPr>
          <p:spPr>
            <a:xfrm rot="-54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1"/>
            <p:cNvSpPr/>
            <p:nvPr/>
          </p:nvSpPr>
          <p:spPr>
            <a:xfrm rot="-54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 rot="-54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 rot="-54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 rot="-54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 rot="-54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"/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 rot="-54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 rot="-54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 rot="-54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 rot="-54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 rot="-54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 rot="-54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 rot="-54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 rot="-5400000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 rot="-54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rot="-54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 rot="-54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 rot="-54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"/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 rot="-54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 rot="-54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 rot="-54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 rot="-54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 rot="-54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 rot="-54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 rot="-54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 rot="-54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 rot="-54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"/>
            <p:cNvSpPr/>
            <p:nvPr/>
          </p:nvSpPr>
          <p:spPr>
            <a:xfrm rot="-54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1"/>
            <p:cNvSpPr/>
            <p:nvPr/>
          </p:nvSpPr>
          <p:spPr>
            <a:xfrm rot="-54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1"/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1"/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 rot="-54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1"/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1"/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 rot="-54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1"/>
            <p:cNvSpPr/>
            <p:nvPr/>
          </p:nvSpPr>
          <p:spPr>
            <a:xfrm rot="-54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1"/>
            <p:cNvSpPr/>
            <p:nvPr/>
          </p:nvSpPr>
          <p:spPr>
            <a:xfrm rot="-54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"/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1"/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1"/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"/>
            <p:cNvSpPr/>
            <p:nvPr/>
          </p:nvSpPr>
          <p:spPr>
            <a:xfrm rot="-54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1"/>
            <p:cNvSpPr/>
            <p:nvPr/>
          </p:nvSpPr>
          <p:spPr>
            <a:xfrm rot="-54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 rot="-54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1"/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1"/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 rot="-54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 rot="-54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1"/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1"/>
            <p:cNvSpPr/>
            <p:nvPr/>
          </p:nvSpPr>
          <p:spPr>
            <a:xfrm rot="-54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 rot="-54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 rot="-54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 rot="-54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 flipH="1" rot="-5400000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1"/>
            <p:cNvSpPr/>
            <p:nvPr/>
          </p:nvSpPr>
          <p:spPr>
            <a:xfrm rot="-54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1"/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"/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1"/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1"/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1"/>
            <p:cNvSpPr/>
            <p:nvPr/>
          </p:nvSpPr>
          <p:spPr>
            <a:xfrm rot="-54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1"/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 rot="-54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 rot="-54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 rot="-54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 rot="5400000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 rot="-54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 rot="-54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"/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"/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"/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"/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"/>
            <p:cNvSpPr/>
            <p:nvPr/>
          </p:nvSpPr>
          <p:spPr>
            <a:xfrm flipH="1" rot="5400000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"/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"/>
            <p:cNvSpPr/>
            <p:nvPr/>
          </p:nvSpPr>
          <p:spPr>
            <a:xfrm rot="-54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"/>
            <p:cNvSpPr/>
            <p:nvPr/>
          </p:nvSpPr>
          <p:spPr>
            <a:xfrm rot="-54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 rot="-54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 rot="-54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"/>
            <p:cNvSpPr/>
            <p:nvPr/>
          </p:nvSpPr>
          <p:spPr>
            <a:xfrm rot="-54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"/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 rot="-54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 rot="-54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 rot="-625953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 rot="-625953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 rot="-625953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 rot="-625953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 rot="-625953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 rot="-6060338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 rot="-6060338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 rot="-6060338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 rot="-6060338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 rot="-6060338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 rot="-6060338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 rot="-6060338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 rot="-6060338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 rot="-6060338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 rot="-625953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 rot="-625953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 rot="-625953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 rot="-625953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 rot="-6060338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 rot="-6060338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 rot="-6060338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 rot="-6060338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 rot="-6060338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 rot="-6060338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 rot="-6060338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 rot="-896782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"/>
            <p:cNvSpPr/>
            <p:nvPr/>
          </p:nvSpPr>
          <p:spPr>
            <a:xfrm rot="-896782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1"/>
            <p:cNvSpPr/>
            <p:nvPr/>
          </p:nvSpPr>
          <p:spPr>
            <a:xfrm rot="-896782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 rot="-896782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 rot="-896782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 rot="-896782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"/>
            <p:cNvSpPr/>
            <p:nvPr/>
          </p:nvSpPr>
          <p:spPr>
            <a:xfrm rot="-896782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 rot="-896782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 rot="-896782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 rot="-6060338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 rot="-6060338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 rot="-6060338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"/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"/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 rot="-6060338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 rot="-6060338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 rot="-6060338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 rot="-6060338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 rot="-6060338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 rot="-3752648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 rot="-3752648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 rot="-3752648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 rot="-3752648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 rot="-3752648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 rot="-3752648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 rot="-3752648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 rot="-3752648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 rot="-3752648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 rot="-3752648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 rot="-54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 rot="-640340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11"/>
          <p:cNvGrpSpPr/>
          <p:nvPr/>
        </p:nvGrpSpPr>
        <p:grpSpPr>
          <a:xfrm>
            <a:off x="1556114" y="3627767"/>
            <a:ext cx="1206403" cy="3207332"/>
            <a:chOff x="9124747" y="3738224"/>
            <a:chExt cx="1206403" cy="3207332"/>
          </a:xfrm>
        </p:grpSpPr>
        <p:sp>
          <p:nvSpPr>
            <p:cNvPr id="978" name="Google Shape;978;p11"/>
            <p:cNvSpPr/>
            <p:nvPr/>
          </p:nvSpPr>
          <p:spPr>
            <a:xfrm rot="-5400000">
              <a:off x="9582915" y="4506959"/>
              <a:ext cx="290061" cy="290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9" name="Google Shape;979;p11"/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</p:grpSpPr>
          <p:sp>
            <p:nvSpPr>
              <p:cNvPr id="980" name="Google Shape;980;p11"/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6" name="Google Shape;986;p11"/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</p:grpSpPr>
          <p:sp>
            <p:nvSpPr>
              <p:cNvPr id="987" name="Google Shape;987;p11"/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1"/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1"/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1"/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1"/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6" name="Google Shape;996;p11"/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</p:grpSpPr>
          <p:sp>
            <p:nvSpPr>
              <p:cNvPr id="997" name="Google Shape;997;p11"/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1"/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1"/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1"/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3" name="Google Shape;1003;p11"/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</p:grpSpPr>
          <p:sp>
            <p:nvSpPr>
              <p:cNvPr id="1004" name="Google Shape;1004;p11"/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1"/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1"/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</p:grpSpPr>
          <p:sp>
            <p:nvSpPr>
              <p:cNvPr id="1011" name="Google Shape;1011;p11"/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1"/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1"/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1"/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1"/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1"/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9" name="Google Shape;1019;p11"/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</p:grpSpPr>
          <p:sp>
            <p:nvSpPr>
              <p:cNvPr id="1020" name="Google Shape;1020;p11"/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1"/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1"/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1"/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1"/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1"/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1"/>
                  <a:buFont typeface="Arial"/>
                  <a:buNone/>
                </a:pPr>
                <a:r>
                  <a:t/>
                </a:r>
                <a:endParaRPr b="0" i="0" sz="2701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28" name="Google Shape;1028;p11"/>
          <p:cNvSpPr/>
          <p:nvPr/>
        </p:nvSpPr>
        <p:spPr>
          <a:xfrm>
            <a:off x="4217171" y="35995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1"/>
          <p:cNvSpPr/>
          <p:nvPr/>
        </p:nvSpPr>
        <p:spPr>
          <a:xfrm>
            <a:off x="4328254" y="455879"/>
            <a:ext cx="346522" cy="357917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1"/>
          <p:cNvSpPr txBox="1"/>
          <p:nvPr/>
        </p:nvSpPr>
        <p:spPr>
          <a:xfrm>
            <a:off x="4878935" y="1890718"/>
            <a:ext cx="71517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Інноваційний менеджмент науково-педагогічного та лікувального процесів 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2"/>
          <p:cNvSpPr txBox="1"/>
          <p:nvPr/>
        </p:nvSpPr>
        <p:spPr>
          <a:xfrm>
            <a:off x="8265502" y="1090275"/>
            <a:ext cx="3926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ВІДРОДЖЕННЯ ТРАДИЦІЙ НАВЧАННЯ,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ВІДТВОРЕННЯ   МИСТЕЦТВА  ЗЦІЛЕННЯ,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ФОРМУВАННЯ  ЗДОРОВОГО МАЙБУТНЬОГО НАЦІЇ</a:t>
            </a:r>
            <a:endParaRPr/>
          </a:p>
        </p:txBody>
      </p:sp>
      <p:sp>
        <p:nvSpPr>
          <p:cNvPr id="1036" name="Google Shape;1036;p12"/>
          <p:cNvSpPr/>
          <p:nvPr/>
        </p:nvSpPr>
        <p:spPr>
          <a:xfrm>
            <a:off x="6850667" y="3067816"/>
            <a:ext cx="576064" cy="57606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2"/>
          <p:cNvSpPr/>
          <p:nvPr/>
        </p:nvSpPr>
        <p:spPr>
          <a:xfrm>
            <a:off x="6769983" y="4814936"/>
            <a:ext cx="576064" cy="576064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8" name="Google Shape;1038;p12"/>
          <p:cNvGrpSpPr/>
          <p:nvPr/>
        </p:nvGrpSpPr>
        <p:grpSpPr>
          <a:xfrm>
            <a:off x="8302128" y="3258404"/>
            <a:ext cx="3853194" cy="1477724"/>
            <a:chOff x="270024" y="1671303"/>
            <a:chExt cx="3812401" cy="1492500"/>
          </a:xfrm>
        </p:grpSpPr>
        <p:sp>
          <p:nvSpPr>
            <p:cNvPr id="1039" name="Google Shape;1039;p12"/>
            <p:cNvSpPr txBox="1"/>
            <p:nvPr/>
          </p:nvSpPr>
          <p:spPr>
            <a:xfrm>
              <a:off x="270025" y="1911471"/>
              <a:ext cx="38124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"/>
            <p:cNvSpPr txBox="1"/>
            <p:nvPr/>
          </p:nvSpPr>
          <p:spPr>
            <a:xfrm>
              <a:off x="270024" y="1671303"/>
              <a:ext cx="3812400" cy="14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ru-RU" sz="15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ЯКИМЕНКО ОЛЕНА ОЛЕКСАНДРІВНА</a:t>
              </a:r>
              <a:endParaRPr b="1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0" i="0" lang="ru-RU" sz="15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Заслужений діяч науки і техніки України, доктор медичних наук, професор</a:t>
              </a:r>
              <a:r>
                <a:rPr lang="ru-RU" sz="1500">
                  <a:solidFill>
                    <a:srgbClr val="3F3F3F"/>
                  </a:solidFill>
                </a:rPr>
                <a:t>,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ru-RU" sz="1500">
                  <a:solidFill>
                    <a:srgbClr val="3F3F3F"/>
                  </a:solidFill>
                </a:rPr>
                <a:t>з</a:t>
              </a:r>
              <a:r>
                <a:rPr b="0" i="0" lang="ru-RU" sz="15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авідувач кафедри пропедевтики внутрішніх хвороб та терапії Одеського національного медичного університету</a:t>
              </a:r>
              <a:r>
                <a:rPr b="1" i="0" lang="ru-RU" sz="13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3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"/>
          <p:cNvSpPr txBox="1"/>
          <p:nvPr/>
        </p:nvSpPr>
        <p:spPr>
          <a:xfrm>
            <a:off x="8379275" y="4845613"/>
            <a:ext cx="385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sng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Тел.</a:t>
            </a:r>
            <a:r>
              <a:rPr b="1" i="0" lang="ru-RU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+380503439766 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email: olena.yakymenko@onmedu.edu.ua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2"/>
          <p:cNvSpPr/>
          <p:nvPr/>
        </p:nvSpPr>
        <p:spPr>
          <a:xfrm>
            <a:off x="6904473" y="4959028"/>
            <a:ext cx="307087" cy="312211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2"/>
          <p:cNvSpPr/>
          <p:nvPr/>
        </p:nvSpPr>
        <p:spPr>
          <a:xfrm>
            <a:off x="6994196" y="3213840"/>
            <a:ext cx="289009" cy="270539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4" name="Google Shape;104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854" r="9854" t="0"/>
          <a:stretch/>
        </p:blipFill>
        <p:spPr>
          <a:xfrm>
            <a:off x="0" y="0"/>
            <a:ext cx="826550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237402" y="199175"/>
            <a:ext cx="2799532" cy="651968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178439" y="199175"/>
            <a:ext cx="2799532" cy="6519689"/>
          </a:xfrm>
          <a:prstGeom prst="rect">
            <a:avLst/>
          </a:prstGeom>
          <a:solidFill>
            <a:srgbClr val="4AC3C3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119477" y="199175"/>
            <a:ext cx="2799532" cy="651968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519060" y="329488"/>
            <a:ext cx="787652" cy="787652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3346881" y="275795"/>
            <a:ext cx="787652" cy="787652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290530" y="289732"/>
            <a:ext cx="787652" cy="787652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3246893" y="1178887"/>
            <a:ext cx="2753100" cy="51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Кластеризація наукової бази, формування єдиних дослідницьких цілей та завдань;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системи підтримки наукової діяльності для формування науково-педагогічних кадрів університету (система «ліфтів»), покращення житлових та побутових умов у гуртожитках для науково-педагогічного складу;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Стимуляція безперервного підвищення кваліфікації кадрів, включення у критерії преміювання та компенсацій;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Розробка справедливої системи преміювання співробітників ОНМедУ (з внесенням змін до колективного договору);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Участь у міжнародних наукових проєктах, що реалізуються на грантовій основі (Erasmus Mundus Medea та Erasmus+, RECOOP, Polonez), програмах транскордонного співробітництва;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умов для участі співробітників клінічних дисциплін у лікувальному процесі на клінічних базах.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353141" y="408011"/>
            <a:ext cx="16373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ЗДОБУВАЧ-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ЦЕНТРИЧНІСТЬ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4223957" y="391729"/>
            <a:ext cx="16373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ПЕРСОНАЛ-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ЦЕНТРИЧНІСТЬ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7116630" y="391729"/>
            <a:ext cx="16373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ПАЦІЄНТ-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ЦЕНТРИЧНІСТЬ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9187165" y="181957"/>
            <a:ext cx="2983800" cy="6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ФОРМУВАННЯ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МІСІЇ ТА ВІЗІЇ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ЧЕРЕЗ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ПРИНЦИП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ОБ’ЄКТ-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ОРІЄНТОВАНОСТІ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ПРОВІДНОГО МЕДИЧНОГО ВИЩОГО НАВЧАЛЬНОГО ЗАКЛАДУ  ПІВДЕННОГО РЕГІОНУ УКРАЇНИ  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80566" y="1174779"/>
            <a:ext cx="2753100" cy="54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Покращення житлових та побутових умов у гуртожитках ОНМедУ спільноти здобувачів всіх рівнів освіти та абітурієнтів (гідні житлові умови у гуртожитках ОНМедУ, доступні місця для харчування, створення майданчиків спілкування, психологічна реабілітація тощо);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Забезпечення членства у Європейській асоціації університетів, Великій хартії університетів, Балтійській програмі, з можливістю обміну для здобувачів освіти;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Запровадження форм роботи з потенційними абітурієнтами за кордоном (підготовчі курси, пробні навчальні онлайн заходи на перших курсах, пріоритет для вступу);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Навчання всіх здобувачів освіти сучасним стратегіям психологічного та ментального ставлення (основи конфліктології, сповіщення поганих новин та ін.);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Удосконалення медико-військового навчання та медицини катастроф, реагування на надзвичайні ситуації;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i="0" lang="ru-RU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Впровадження технологій використання штучного інтелекту у освіті.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6189122" y="1158614"/>
            <a:ext cx="25650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Забезпечення безбарʼєрності клінічних баз (інформації для людей з порушенням зору та слуху, осіб з інвалідністю);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науково-практичних хабів із забезпеченням взаємодії між кафедрами, клінічними базами;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Забезпечення безпеки пацієнтів, підсилення охорони клінічних баз, політик безпеки (кібербезпеки, безпеки перебування та організації медичного процесу тощо);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Впровадження сучасних засад реабілітаційної медицини, психологічної реабілітації та ментального здоров’я;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зовнішніх комунікацій </a:t>
            </a:r>
            <a:r>
              <a:rPr b="1" lang="ru-RU" sz="1200">
                <a:solidFill>
                  <a:schemeClr val="lt1"/>
                </a:solidFill>
              </a:rPr>
              <a:t>щодо </a:t>
            </a: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формування обізнаності населення щодо профілактики та лікування хвороб, пропаганди науковості та доказовості сучасної медичної думки.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 rot="-5400000">
            <a:off x="3435486" y="345550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660790" y="47649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6450315" y="476497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323529" y="107581"/>
            <a:ext cx="11573197" cy="1063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b="1" lang="ru-RU"/>
              <a:t>ЗАГАЛЬНІ ПРИНЦИПИ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b="1" lang="ru-RU"/>
              <a:t>СТРАТЕГІЧНОГО РОЗВИТКУ ОНМедУ</a:t>
            </a:r>
            <a:endParaRPr b="1"/>
          </a:p>
        </p:txBody>
      </p:sp>
      <p:cxnSp>
        <p:nvCxnSpPr>
          <p:cNvPr id="150" name="Google Shape;150;p3"/>
          <p:cNvCxnSpPr/>
          <p:nvPr/>
        </p:nvCxnSpPr>
        <p:spPr>
          <a:xfrm flipH="1" rot="10800000">
            <a:off x="838448" y="1240955"/>
            <a:ext cx="3703735" cy="12197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dash"/>
            <a:miter lim="800000"/>
            <a:headEnd len="med" w="med" type="oval"/>
            <a:tailEnd len="sm" w="sm" type="none"/>
          </a:ln>
        </p:spPr>
      </p:cxnSp>
      <p:cxnSp>
        <p:nvCxnSpPr>
          <p:cNvPr id="151" name="Google Shape;151;p3"/>
          <p:cNvCxnSpPr/>
          <p:nvPr/>
        </p:nvCxnSpPr>
        <p:spPr>
          <a:xfrm>
            <a:off x="7679962" y="1218878"/>
            <a:ext cx="4284000" cy="14108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dash"/>
            <a:miter lim="800000"/>
            <a:headEnd len="sm" w="sm" type="none"/>
            <a:tailEnd len="med" w="med" type="oval"/>
          </a:ln>
        </p:spPr>
      </p:cxnSp>
      <p:grpSp>
        <p:nvGrpSpPr>
          <p:cNvPr id="152" name="Google Shape;152;p3"/>
          <p:cNvGrpSpPr/>
          <p:nvPr/>
        </p:nvGrpSpPr>
        <p:grpSpPr>
          <a:xfrm>
            <a:off x="6977288" y="1318525"/>
            <a:ext cx="5039532" cy="3365886"/>
            <a:chOff x="1905678" y="-290220"/>
            <a:chExt cx="1695604" cy="2747086"/>
          </a:xfrm>
        </p:grpSpPr>
        <p:sp>
          <p:nvSpPr>
            <p:cNvPr id="153" name="Google Shape;153;p3"/>
            <p:cNvSpPr txBox="1"/>
            <p:nvPr/>
          </p:nvSpPr>
          <p:spPr>
            <a:xfrm>
              <a:off x="1905678" y="208066"/>
              <a:ext cx="1695600" cy="224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45720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/>
                <a:t>Потужний, успішний медичний заклад вищої освіти, який займає 	лідерські позиції у рейтингу ВНЗ України та є визнаним лідером думки у медичній спільноті. </a:t>
              </a:r>
              <a:endParaRPr b="1"/>
            </a:p>
            <a:p>
              <a:pPr indent="45720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/>
                <a:t>Навчальний хаб із сучасними стандартами вищої медичної освіти з належними умовами навчання та побуту для здобувачів освіти. </a:t>
              </a:r>
              <a:endParaRPr b="1"/>
            </a:p>
            <a:p>
              <a:pPr indent="45720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/>
                <a:t>Академічний простір безперервного професійного розвитку, який створює, впроваджує та транслює власні науково-педагогічні розробки, об’єднуючи навчальні, наукові та лікувальні сфери для розвитку спільноти університету та суспільства.</a:t>
              </a:r>
              <a:endParaRPr b="1" i="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905682" y="-290220"/>
              <a:ext cx="1695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ru-RU" sz="3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ВІЗІЯ</a:t>
              </a:r>
              <a:endParaRPr b="1" i="0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291825" y="1422350"/>
            <a:ext cx="4573071" cy="2877477"/>
            <a:chOff x="9094473" y="2152031"/>
            <a:chExt cx="1758300" cy="1817542"/>
          </a:xfrm>
        </p:grpSpPr>
        <p:sp>
          <p:nvSpPr>
            <p:cNvPr id="156" name="Google Shape;156;p3"/>
            <p:cNvSpPr txBox="1"/>
            <p:nvPr/>
          </p:nvSpPr>
          <p:spPr>
            <a:xfrm>
              <a:off x="9094477" y="2482473"/>
              <a:ext cx="1606500" cy="14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45720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ru-RU" sz="1600"/>
                <a:t>Відродження  Одеського національного медичного університету як центра академічної досконалості, інноваційної науки і суспільної відповідальності, що готує лікарів-лідерів, служіння здоров’ю народу України в часи Миру і відбудови, з особливим акцентом на реабілітацію та підтримку громад.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9094473" y="2152031"/>
              <a:ext cx="17583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ru-RU" sz="3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МІСІЯ</a:t>
              </a:r>
              <a:endParaRPr b="1" i="0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431358" y="5020388"/>
            <a:ext cx="2813886" cy="1304145"/>
            <a:chOff x="1730330" y="5175558"/>
            <a:chExt cx="1742100" cy="1413149"/>
          </a:xfrm>
        </p:grpSpPr>
        <p:sp>
          <p:nvSpPr>
            <p:cNvPr id="159" name="Google Shape;159;p3"/>
            <p:cNvSpPr txBox="1"/>
            <p:nvPr/>
          </p:nvSpPr>
          <p:spPr>
            <a:xfrm>
              <a:off x="1730331" y="5387807"/>
              <a:ext cx="1733400" cy="12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Char char="•"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Професіоналізм</a:t>
              </a:r>
              <a:r>
                <a:rPr lang="ru-RU" sz="1200">
                  <a:solidFill>
                    <a:srgbClr val="595959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•   Повага до кожного здобувача та науковця</a:t>
              </a:r>
              <a:r>
                <a:rPr lang="ru-RU" sz="1200">
                  <a:solidFill>
                    <a:srgbClr val="595959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•   Командна робота;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•   Пунктуальність;</a:t>
              </a:r>
              <a:endPara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Char char="•"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Доброчесність</a:t>
              </a:r>
              <a:r>
                <a:rPr lang="ru-RU" sz="1200">
                  <a:solidFill>
                    <a:srgbClr val="595959"/>
                  </a:solidFill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1730330" y="5175558"/>
              <a:ext cx="1742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АКАДЕМІЧНІ </a:t>
              </a:r>
              <a:r>
                <a:rPr b="1" lang="ru-RU" sz="1200">
                  <a:solidFill>
                    <a:srgbClr val="3F3F3F"/>
                  </a:solidFill>
                </a:rPr>
                <a:t>ЦІННОСТІ</a:t>
              </a:r>
              <a:r>
                <a:rPr b="1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1" name="Google Shape;161;p3"/>
          <p:cNvCxnSpPr/>
          <p:nvPr/>
        </p:nvCxnSpPr>
        <p:spPr>
          <a:xfrm>
            <a:off x="2135059" y="4575906"/>
            <a:ext cx="7920000" cy="1048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dash"/>
            <a:miter lim="800000"/>
            <a:headEnd len="med" w="med" type="oval"/>
            <a:tailEnd len="med" w="med" type="oval"/>
          </a:ln>
        </p:spPr>
      </p:cxnSp>
      <p:grpSp>
        <p:nvGrpSpPr>
          <p:cNvPr id="162" name="Google Shape;162;p3"/>
          <p:cNvGrpSpPr/>
          <p:nvPr/>
        </p:nvGrpSpPr>
        <p:grpSpPr>
          <a:xfrm>
            <a:off x="4304268" y="5752678"/>
            <a:ext cx="3611485" cy="951149"/>
            <a:chOff x="3727326" y="5176417"/>
            <a:chExt cx="2061301" cy="951149"/>
          </a:xfrm>
        </p:grpSpPr>
        <p:sp>
          <p:nvSpPr>
            <p:cNvPr id="163" name="Google Shape;163;p3"/>
            <p:cNvSpPr txBox="1"/>
            <p:nvPr/>
          </p:nvSpPr>
          <p:spPr>
            <a:xfrm>
              <a:off x="3727327" y="5388666"/>
              <a:ext cx="206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9524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Char char="•"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Задоволеність всіх учасників лікувального, навчального та наукового процесів;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9524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Char char="•"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Прозорість лікувального, наукового та навчального процес</a:t>
              </a:r>
              <a:r>
                <a:rPr lang="ru-RU" sz="1200">
                  <a:solidFill>
                    <a:srgbClr val="595959"/>
                  </a:solidFill>
                </a:rPr>
                <a:t>ів.</a:t>
              </a:r>
              <a:endPara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ЛЮДИНОЦЕНТРИЧНІ ЦІННОСТІ </a:t>
              </a:r>
              <a:endParaRPr b="1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9444281" y="5031600"/>
            <a:ext cx="2572546" cy="1477666"/>
            <a:chOff x="5724323" y="5204859"/>
            <a:chExt cx="1814679" cy="1477666"/>
          </a:xfrm>
        </p:grpSpPr>
        <p:sp>
          <p:nvSpPr>
            <p:cNvPr id="166" name="Google Shape;166;p3"/>
            <p:cNvSpPr txBox="1"/>
            <p:nvPr/>
          </p:nvSpPr>
          <p:spPr>
            <a:xfrm>
              <a:off x="5724323" y="5389525"/>
              <a:ext cx="1733400" cy="12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84138" lvl="0" marL="8413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• Дилетантство</a:t>
              </a:r>
              <a:r>
                <a:rPr lang="ru-RU" sz="1200">
                  <a:solidFill>
                    <a:srgbClr val="595959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4138" lvl="0" marL="8413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• Неетична поведінка  та байдужість</a:t>
              </a:r>
              <a:r>
                <a:rPr lang="ru-RU" sz="1200">
                  <a:solidFill>
                    <a:srgbClr val="595959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4138" lvl="0" marL="8413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• Безвідповідальність;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4138" lvl="0" marL="8413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* Шкідливі звички (куріння на території ОНМедУ та ін.).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4138" lvl="0" marL="8413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5796915" y="5204859"/>
              <a:ext cx="1742087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ТЕ, ЩО НЕПРИПУСТИМО</a:t>
              </a:r>
              <a:endParaRPr b="1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8" name="Google Shape;168;p3"/>
          <p:cNvCxnSpPr/>
          <p:nvPr/>
        </p:nvCxnSpPr>
        <p:spPr>
          <a:xfrm rot="10800000">
            <a:off x="5868041" y="3627783"/>
            <a:ext cx="1" cy="848911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169" name="Google Shape;169;p3"/>
          <p:cNvSpPr/>
          <p:nvPr/>
        </p:nvSpPr>
        <p:spPr>
          <a:xfrm>
            <a:off x="4376998" y="1817899"/>
            <a:ext cx="2381612" cy="1894662"/>
          </a:xfrm>
          <a:custGeom>
            <a:rect b="b" l="l" r="r" t="t"/>
            <a:pathLst>
              <a:path extrusionOk="0" h="3876675" w="5562600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3227294" y="4686272"/>
            <a:ext cx="571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ОСНОВОЮ Є ЛЮДИНОЦЕНТРИЧНИЙ КОНЦЕПТ–ФОКУС НА СПІЛЬНІСТЬ ОРБІТ НАВЧАЛЬНИХ, НАУКОВИХ ТА ЛІКУВАЛЬНИХ ЗАСАД, У ЦЕНТРІ ЯКИХ ЗНАХОДЯТЬСЯ ЗДОБУВАЧ ОСВІТИ, ПАЦІЄНТ ТА НАУКОВИЙ ПРАЦІВНИК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5"/>
          <p:cNvGrpSpPr/>
          <p:nvPr/>
        </p:nvGrpSpPr>
        <p:grpSpPr>
          <a:xfrm>
            <a:off x="3857794" y="3142558"/>
            <a:ext cx="5401154" cy="3717458"/>
            <a:chOff x="6188241" y="1433695"/>
            <a:chExt cx="2439980" cy="2039645"/>
          </a:xfrm>
        </p:grpSpPr>
        <p:sp>
          <p:nvSpPr>
            <p:cNvPr id="176" name="Google Shape;176;p5"/>
            <p:cNvSpPr txBox="1"/>
            <p:nvPr/>
          </p:nvSpPr>
          <p:spPr>
            <a:xfrm>
              <a:off x="6210999" y="1433695"/>
              <a:ext cx="2417222" cy="1604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ru-RU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МОЖЛИВОСТІ 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6188241" y="1556724"/>
              <a:ext cx="2417100" cy="1916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Створення науково-практичних хабів – інтеграція наукових осередків та медичних сервісів університетських клінік</a:t>
              </a:r>
              <a:endParaRPr b="1" i="0" sz="1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Концентрація кадрового потенціалу на рівні хабів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хабів науковим обладнанням  відповідно до потреб навчання та досліджень; впровадження моделі унеможливлення академічній недоброчесності; покращення побутових та навчальних умов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Пріоритетність кафедр як основних осередків науково-педагогічного процесу 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Створення консультативної ради як дорадчого органу для управління університетськими клініками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Впровадження підготовчих онлайн-курсів для іноземних абітурієнтів з метою їх подальшого залучення до вступу</a:t>
              </a:r>
              <a:endParaRPr b="1" i="0" sz="13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Оптимізація фінансування за рахунок розширення пакетів контрактування за договором з НСЗУ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Посилення взаємодії з МОЗ та органами  місцевої влади, розвиток публічно-приватного партнерства </a:t>
              </a:r>
              <a:endParaRPr/>
            </a:p>
          </p:txBody>
        </p:sp>
      </p:grpSp>
      <p:grpSp>
        <p:nvGrpSpPr>
          <p:cNvPr id="178" name="Google Shape;178;p5"/>
          <p:cNvGrpSpPr/>
          <p:nvPr/>
        </p:nvGrpSpPr>
        <p:grpSpPr>
          <a:xfrm>
            <a:off x="96340" y="79305"/>
            <a:ext cx="3916516" cy="3998372"/>
            <a:chOff x="4184973" y="1314731"/>
            <a:chExt cx="4491483" cy="4490533"/>
          </a:xfrm>
        </p:grpSpPr>
        <p:sp>
          <p:nvSpPr>
            <p:cNvPr id="179" name="Google Shape;179;p5"/>
            <p:cNvSpPr/>
            <p:nvPr/>
          </p:nvSpPr>
          <p:spPr>
            <a:xfrm>
              <a:off x="4308587" y="4255750"/>
              <a:ext cx="2738396" cy="1549514"/>
            </a:xfrm>
            <a:custGeom>
              <a:rect b="b" l="l" r="r" t="t"/>
              <a:pathLst>
                <a:path extrusionOk="0" h="1549514" w="2738396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 rot="-5400000">
              <a:off x="6532501" y="3531332"/>
              <a:ext cx="2738396" cy="1549514"/>
            </a:xfrm>
            <a:custGeom>
              <a:rect b="b" l="l" r="r" t="t"/>
              <a:pathLst>
                <a:path extrusionOk="0" h="1549514" w="2738396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rect b="b" l="l" r="r" t="t"/>
              <a:pathLst>
                <a:path extrusionOk="0" h="1549514" w="2738396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rect b="b" l="l" r="r" t="t"/>
              <a:pathLst>
                <a:path extrusionOk="0" h="1549514" w="2738396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rgbClr val="319C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rgbClr val="9F9F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rgbClr val="4AC3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5"/>
          <p:cNvSpPr txBox="1"/>
          <p:nvPr/>
        </p:nvSpPr>
        <p:spPr>
          <a:xfrm>
            <a:off x="1581116" y="688848"/>
            <a:ext cx="70990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708318" y="1872561"/>
            <a:ext cx="70990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1851864" y="2703400"/>
            <a:ext cx="692939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2711656" y="1535500"/>
            <a:ext cx="70990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2399631" y="1073415"/>
            <a:ext cx="1613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-12956" y="1431250"/>
            <a:ext cx="14924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265532" y="2840695"/>
            <a:ext cx="1554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2828397" y="2503325"/>
            <a:ext cx="1416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1575294" y="1859125"/>
            <a:ext cx="11767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/>
          <p:nvPr/>
        </p:nvSpPr>
        <p:spPr>
          <a:xfrm flipH="1">
            <a:off x="1150568" y="3237309"/>
            <a:ext cx="361766" cy="361766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873604" y="974045"/>
            <a:ext cx="327991" cy="334917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/>
          <p:nvPr/>
        </p:nvSpPr>
        <p:spPr>
          <a:xfrm rot="9900000">
            <a:off x="2767575" y="593220"/>
            <a:ext cx="377867" cy="327703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052462" y="2941153"/>
            <a:ext cx="348591" cy="297547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5"/>
          <p:cNvGrpSpPr/>
          <p:nvPr/>
        </p:nvGrpSpPr>
        <p:grpSpPr>
          <a:xfrm>
            <a:off x="4096716" y="127318"/>
            <a:ext cx="5162231" cy="2768626"/>
            <a:chOff x="6075461" y="1433691"/>
            <a:chExt cx="2365500" cy="1315011"/>
          </a:xfrm>
        </p:grpSpPr>
        <p:sp>
          <p:nvSpPr>
            <p:cNvPr id="201" name="Google Shape;201;p5"/>
            <p:cNvSpPr txBox="1"/>
            <p:nvPr/>
          </p:nvSpPr>
          <p:spPr>
            <a:xfrm>
              <a:off x="6075461" y="1433691"/>
              <a:ext cx="2365500" cy="138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ru-RU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СИЛЬНІ СТОРОНИ 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6095772" y="1564628"/>
              <a:ext cx="2201400" cy="1184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Провідний медичний ВНЗ  південного регіону України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Розвинена мережа клінічних баз у надкластерних, кластерних та  багатопрофільних лікарнях</a:t>
              </a:r>
              <a:endParaRPr b="1" i="0" sz="1300" u="none" cap="none" strike="noStrike">
                <a:solidFill>
                  <a:srgbClr val="20687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Славетна історія та наукові школи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Можливість підготовки спеціалістів різних медичних спеціальностей у сфері охорони здоров’я</a:t>
              </a:r>
              <a:endParaRPr b="1" i="0" sz="1300" u="none" cap="none" strike="noStrike">
                <a:solidFill>
                  <a:srgbClr val="20687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Наявність міжнародного факультету та навчання  іноземними мовами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Високий рівень професорсько-викладацького складу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206879"/>
                  </a:solidFill>
                  <a:latin typeface="Arial"/>
                  <a:ea typeface="Arial"/>
                  <a:cs typeface="Arial"/>
                  <a:sym typeface="Arial"/>
                </a:rPr>
                <a:t>Конкурентоспроможна  ціна контрактного навчання </a:t>
              </a: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9073342" y="127292"/>
            <a:ext cx="3118527" cy="2999181"/>
            <a:chOff x="5720909" y="1433696"/>
            <a:chExt cx="2806110" cy="1424519"/>
          </a:xfrm>
        </p:grpSpPr>
        <p:sp>
          <p:nvSpPr>
            <p:cNvPr id="204" name="Google Shape;204;p5"/>
            <p:cNvSpPr txBox="1"/>
            <p:nvPr/>
          </p:nvSpPr>
          <p:spPr>
            <a:xfrm>
              <a:off x="5893904" y="1433696"/>
              <a:ext cx="2547000" cy="1388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ru-RU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СЛАБКІ СТОРОНИ 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5720909" y="1579120"/>
              <a:ext cx="2806110" cy="1279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C3C3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Неналежний стан інфраструктури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C3C3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Слабкість матеріально-технічної бази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C3C3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Неранжована заробітна плата співробітників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C3C3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Велика кількість працівників пенсійного віку та зовнішніх сумісників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C3C3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Недосконалість антикорупційних заходів</a:t>
              </a:r>
              <a:endParaRPr b="1" i="0" sz="13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C3C3"/>
                </a:buClr>
                <a:buSzPts val="12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Відсутність модельних мотиваторів до навчання</a:t>
              </a:r>
              <a:r>
                <a:rPr b="0" i="0" lang="ru-RU" sz="1300" u="none" cap="none" strike="noStrike">
                  <a:solidFill>
                    <a:srgbClr val="4AC3C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300" u="none" cap="none" strike="noStrike">
                <a:solidFill>
                  <a:srgbClr val="4AC3C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9208301" y="3142604"/>
            <a:ext cx="2983691" cy="4062612"/>
            <a:chOff x="6210999" y="1433695"/>
            <a:chExt cx="2229900" cy="1929615"/>
          </a:xfrm>
        </p:grpSpPr>
        <p:sp>
          <p:nvSpPr>
            <p:cNvPr id="207" name="Google Shape;207;p5"/>
            <p:cNvSpPr txBox="1"/>
            <p:nvPr/>
          </p:nvSpPr>
          <p:spPr>
            <a:xfrm>
              <a:off x="6210999" y="1433695"/>
              <a:ext cx="2229889" cy="1388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ru-RU" sz="1300" u="none" cap="none" strike="noStrike">
                  <a:solidFill>
                    <a:srgbClr val="6A6A6A"/>
                  </a:solidFill>
                  <a:latin typeface="Arial"/>
                  <a:ea typeface="Arial"/>
                  <a:cs typeface="Arial"/>
                  <a:sym typeface="Arial"/>
                </a:rPr>
                <a:t>ЗАГРОЗИ </a:t>
              </a:r>
              <a:endParaRPr b="1" i="0" sz="1300" u="none" cap="none" strike="noStrike">
                <a:solidFill>
                  <a:srgbClr val="6A6A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6210999" y="1565262"/>
              <a:ext cx="2229900" cy="1798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6A6A6A"/>
                  </a:solidFill>
                  <a:latin typeface="Arial"/>
                  <a:ea typeface="Arial"/>
                  <a:cs typeface="Arial"/>
                  <a:sym typeface="Arial"/>
                </a:rPr>
                <a:t>Слабка фандрейзингова та грантова діяльність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6A6A6A"/>
                  </a:solidFill>
                  <a:latin typeface="Arial"/>
                  <a:ea typeface="Arial"/>
                  <a:cs typeface="Arial"/>
                  <a:sym typeface="Arial"/>
                </a:rPr>
                <a:t>Недостатній набір здобувачів освіти:  відсутність іноземних здобувачів освіти у зв’язку з воєнним станом, зміни ринку праці та чинного законодавства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6A6A6A"/>
                  </a:solidFill>
                  <a:latin typeface="Arial"/>
                  <a:ea typeface="Arial"/>
                  <a:cs typeface="Arial"/>
                  <a:sym typeface="Arial"/>
                </a:rPr>
                <a:t>Слабка конкурентоспроможність у світовій науковій діяльності 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1" i="0" lang="ru-RU" sz="1300" u="none" cap="none" strike="noStrike">
                  <a:solidFill>
                    <a:srgbClr val="6A6A6A"/>
                  </a:solidFill>
                  <a:latin typeface="Arial"/>
                  <a:ea typeface="Arial"/>
                  <a:cs typeface="Arial"/>
                  <a:sym typeface="Arial"/>
                </a:rPr>
                <a:t>Втрата іміджу закладу та  професії медичного працівника в цілому, що впливає на привабливість університету та престиж професії</a:t>
              </a:r>
              <a:endParaRPr b="1" i="0" sz="1300" u="none" cap="none" strike="noStrike">
                <a:solidFill>
                  <a:srgbClr val="6A6A6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i="0" sz="1300" u="none" cap="none" strike="noStrike">
                <a:solidFill>
                  <a:srgbClr val="6A6A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>
            <p:ph type="title"/>
          </p:nvPr>
        </p:nvSpPr>
        <p:spPr>
          <a:xfrm>
            <a:off x="5748861" y="292917"/>
            <a:ext cx="5966670" cy="710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ru-RU" sz="3600"/>
              <a:t>СТРАТЕГІЧНІ ЗАВДАННЯ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4"/>
          <p:cNvGrpSpPr/>
          <p:nvPr/>
        </p:nvGrpSpPr>
        <p:grpSpPr>
          <a:xfrm>
            <a:off x="3693460" y="1465081"/>
            <a:ext cx="8546974" cy="2555021"/>
            <a:chOff x="1353016" y="1766707"/>
            <a:chExt cx="3318868" cy="2555021"/>
          </a:xfrm>
        </p:grpSpPr>
        <p:sp>
          <p:nvSpPr>
            <p:cNvPr id="215" name="Google Shape;215;p4"/>
            <p:cNvSpPr txBox="1"/>
            <p:nvPr/>
          </p:nvSpPr>
          <p:spPr>
            <a:xfrm>
              <a:off x="1364065" y="2012928"/>
              <a:ext cx="3301200" cy="230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Формування кластерної наукової бази, певних наукових завдань перед кожним кластером, оптимізація ресурсу для узагальнення фінансування наукових розробок, належний контроль якості науково-педагогічного процесу;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Посилення у залученні фінансування наукових програм МОЗ України та інших урядових та неурядових ресурсів;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Забезпечення спільних проєктів з іншими науковими центрами, закладами медико-військової підготовки, посилення міжгалузевої наукової роботи;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Стимуляція та створення окремої структури з фандрейзингової діяльності із забезпеченням залучення грантів;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Персонал-орієнтованість у підготовці майбутніх лікарів та науково-педагогічних кадрів, заходи з рекрутингу та безперервного професійного розвитку кадрів, стимуляції персоналу та оптимізації зарплатного проєкту;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Формування реєстру вакансій науково-педагогічних кадрів та створенн</a:t>
              </a:r>
              <a:r>
                <a:rPr lang="ru-RU" sz="1200">
                  <a:solidFill>
                    <a:schemeClr val="dk1"/>
                  </a:solidFill>
                </a:rPr>
                <a:t>я</a:t>
              </a: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сприятливих умов для працевлаштування;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0" marL="88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Підписання угод з іншими надавачами наукових та освітніх послуг із забезпеченням сталого науково-педагогічного процесу.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НАБУВАТИ ЗНАННЯ </a:t>
              </a:r>
              <a:endParaRPr b="1" i="0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3721914" y="3782531"/>
            <a:ext cx="8349869" cy="1590056"/>
            <a:chOff x="1353016" y="1808271"/>
            <a:chExt cx="3360853" cy="1590056"/>
          </a:xfrm>
        </p:grpSpPr>
        <p:sp>
          <p:nvSpPr>
            <p:cNvPr id="218" name="Google Shape;218;p4"/>
            <p:cNvSpPr txBox="1"/>
            <p:nvPr/>
          </p:nvSpPr>
          <p:spPr>
            <a:xfrm>
              <a:off x="1364069" y="2012927"/>
              <a:ext cx="33498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9387" lvl="0" marL="1793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Удосконалення рейтингової оцінки здобувачів освіти, прозорості оцінювання знань;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Заохочення здобувачів освіти до науково-дослідницької діяльності;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Розширення спектру дисциплін для спеціалізації та підвищення кваліфікації, зокрема забезпечення військової підготовки, мікроспеціалізацій;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  Розвиток симуляційної медицини, дооснащення центрів симуляційної медицини;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 Імплементація процесів освіти з питань ментального здоровʼя, формування обізнаності населення, пропаганда науковості та доказовості сучасної медичної думки, зворотній зв’язок з населенням через анкетування.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1353016" y="1808271"/>
              <a:ext cx="33188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ПЕРЕДАВАТИ ЗНАННЯ</a:t>
              </a:r>
              <a:endParaRPr b="1" i="0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>
            <a:off x="3749365" y="5355143"/>
            <a:ext cx="8322661" cy="1446821"/>
            <a:chOff x="1353016" y="1766707"/>
            <a:chExt cx="3318868" cy="1446821"/>
          </a:xfrm>
        </p:grpSpPr>
        <p:sp>
          <p:nvSpPr>
            <p:cNvPr id="221" name="Google Shape;221;p4"/>
            <p:cNvSpPr txBox="1"/>
            <p:nvPr/>
          </p:nvSpPr>
          <p:spPr>
            <a:xfrm>
              <a:off x="1364065" y="2012928"/>
              <a:ext cx="33012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Імплементація впровадження наукових досліджень у клінічну практику, прозорість інформування громадськості про втілення наукових процесів;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Стимуляція процесів інноваційного менеджменту, ставлення інновацій як ключового фактору сталого економічного розвитку університету;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Залучення провідних фахівців університету до роботи Госпітальної ради та робочих груп при ДОЗ обласної та    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міської військових адміністрацій з метою координації діяльності медичних закладів.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ЗАСТОСОВУВАТИ ЗНАННЯ</a:t>
              </a:r>
              <a:endParaRPr b="1" i="0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3" name="Google Shape;2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01847"/>
            <a:ext cx="3604042" cy="325615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"/>
          <p:cNvSpPr txBox="1"/>
          <p:nvPr/>
        </p:nvSpPr>
        <p:spPr>
          <a:xfrm>
            <a:off x="476469" y="812335"/>
            <a:ext cx="282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SMART-МОДЕЛЬ ФОРМУВАННЯ СТРАТЕГІЧНОГО КОНЦЕПТУ РОЗВИТКУ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0666" y="0"/>
            <a:ext cx="3441334" cy="31412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>
            <p:ph idx="1" type="body"/>
          </p:nvPr>
        </p:nvSpPr>
        <p:spPr>
          <a:xfrm>
            <a:off x="377440" y="175924"/>
            <a:ext cx="10199706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r>
              <a:rPr b="1" lang="ru-RU" sz="4000"/>
              <a:t>НЕГАЙНІ ДІЄВІ ЗМІНИ</a:t>
            </a:r>
            <a:endParaRPr b="1" sz="4000"/>
          </a:p>
        </p:txBody>
      </p:sp>
      <p:sp>
        <p:nvSpPr>
          <p:cNvPr id="231" name="Google Shape;231;p6"/>
          <p:cNvSpPr/>
          <p:nvPr/>
        </p:nvSpPr>
        <p:spPr>
          <a:xfrm>
            <a:off x="5249079" y="2794143"/>
            <a:ext cx="1695716" cy="1695717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E2E2E2"/>
              </a:gs>
            </a:gsLst>
            <a:lin ang="168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" rotWithShape="0" algn="tr" dir="8100000" dist="12700">
              <a:srgbClr val="000000">
                <a:alpha val="2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6"/>
          <p:cNvGrpSpPr/>
          <p:nvPr/>
        </p:nvGrpSpPr>
        <p:grpSpPr>
          <a:xfrm>
            <a:off x="4575997" y="2226257"/>
            <a:ext cx="1511418" cy="1434380"/>
            <a:chOff x="2646547" y="1829194"/>
            <a:chExt cx="1925455" cy="1827312"/>
          </a:xfrm>
        </p:grpSpPr>
        <p:sp>
          <p:nvSpPr>
            <p:cNvPr id="233" name="Google Shape;233;p6"/>
            <p:cNvSpPr/>
            <p:nvPr/>
          </p:nvSpPr>
          <p:spPr>
            <a:xfrm rot="-5400000">
              <a:off x="3658606" y="1845368"/>
              <a:ext cx="929571" cy="897222"/>
            </a:xfrm>
            <a:custGeom>
              <a:rect b="b" l="l" r="r" t="t"/>
              <a:pathLst>
                <a:path extrusionOk="0" h="897222" w="929571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 rot="-8166758">
              <a:off x="2827731" y="2562370"/>
              <a:ext cx="929571" cy="897222"/>
            </a:xfrm>
            <a:custGeom>
              <a:rect b="b" l="l" r="r" t="t"/>
              <a:pathLst>
                <a:path extrusionOk="0" h="897222" w="929571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6"/>
          <p:cNvSpPr/>
          <p:nvPr/>
        </p:nvSpPr>
        <p:spPr>
          <a:xfrm rot="10800000">
            <a:off x="4671062" y="3648240"/>
            <a:ext cx="729682" cy="704290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 rot="8033242">
            <a:off x="5233885" y="4300449"/>
            <a:ext cx="729683" cy="704289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 rot="10800000">
            <a:off x="6092300" y="3650514"/>
            <a:ext cx="1511418" cy="1434380"/>
            <a:chOff x="2646547" y="1829194"/>
            <a:chExt cx="1925455" cy="1827312"/>
          </a:xfrm>
        </p:grpSpPr>
        <p:sp>
          <p:nvSpPr>
            <p:cNvPr id="238" name="Google Shape;238;p6"/>
            <p:cNvSpPr/>
            <p:nvPr/>
          </p:nvSpPr>
          <p:spPr>
            <a:xfrm rot="-5400000">
              <a:off x="3658606" y="1845368"/>
              <a:ext cx="929571" cy="897222"/>
            </a:xfrm>
            <a:custGeom>
              <a:rect b="b" l="l" r="r" t="t"/>
              <a:pathLst>
                <a:path extrusionOk="0" h="897222" w="929571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 rot="-8166758">
              <a:off x="2827731" y="2562370"/>
              <a:ext cx="929571" cy="897222"/>
            </a:xfrm>
            <a:custGeom>
              <a:rect b="b" l="l" r="r" t="t"/>
              <a:pathLst>
                <a:path extrusionOk="0" h="897222" w="929571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6"/>
          <p:cNvGrpSpPr/>
          <p:nvPr/>
        </p:nvGrpSpPr>
        <p:grpSpPr>
          <a:xfrm rot="5400000">
            <a:off x="6045702" y="2175341"/>
            <a:ext cx="1511419" cy="1434380"/>
            <a:chOff x="2646547" y="1829194"/>
            <a:chExt cx="1925455" cy="1827312"/>
          </a:xfrm>
        </p:grpSpPr>
        <p:sp>
          <p:nvSpPr>
            <p:cNvPr id="241" name="Google Shape;241;p6"/>
            <p:cNvSpPr/>
            <p:nvPr/>
          </p:nvSpPr>
          <p:spPr>
            <a:xfrm rot="-5400000">
              <a:off x="3658606" y="1845368"/>
              <a:ext cx="929571" cy="897222"/>
            </a:xfrm>
            <a:custGeom>
              <a:rect b="b" l="l" r="r" t="t"/>
              <a:pathLst>
                <a:path extrusionOk="0" h="897222" w="929571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 rot="-8166758">
              <a:off x="2827731" y="2562370"/>
              <a:ext cx="929571" cy="897222"/>
            </a:xfrm>
            <a:custGeom>
              <a:rect b="b" l="l" r="r" t="t"/>
              <a:pathLst>
                <a:path extrusionOk="0" h="897222" w="929571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6"/>
          <p:cNvSpPr/>
          <p:nvPr/>
        </p:nvSpPr>
        <p:spPr>
          <a:xfrm>
            <a:off x="5735269" y="1610689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4503719" y="215550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012977" y="343736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4615743" y="4672590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5881424" y="5142372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7113715" y="4596640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7678020" y="3296095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7075775" y="2054934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6"/>
          <p:cNvGrpSpPr/>
          <p:nvPr/>
        </p:nvGrpSpPr>
        <p:grpSpPr>
          <a:xfrm>
            <a:off x="7822493" y="2949949"/>
            <a:ext cx="5197421" cy="2895011"/>
            <a:chOff x="3626584" y="1979530"/>
            <a:chExt cx="3119554" cy="2895011"/>
          </a:xfrm>
        </p:grpSpPr>
        <p:sp>
          <p:nvSpPr>
            <p:cNvPr id="252" name="Google Shape;252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3626584" y="3674212"/>
              <a:ext cx="178058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МЕДИКО-ВІЙСЬКОВЕ НАВЧАННЯ ТА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ВОЄННО-ПАТРІОТИЧНЕ ВИХОВАННЯ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6613450" y="1229485"/>
            <a:ext cx="2966597" cy="646331"/>
            <a:chOff x="4965551" y="1783849"/>
            <a:chExt cx="1780587" cy="646331"/>
          </a:xfrm>
        </p:grpSpPr>
        <p:sp>
          <p:nvSpPr>
            <p:cNvPr id="255" name="Google Shape;255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 txBox="1"/>
            <p:nvPr/>
          </p:nvSpPr>
          <p:spPr>
            <a:xfrm>
              <a:off x="4965551" y="1783849"/>
              <a:ext cx="178058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ФІНАНСОВА СПРОМОЖНІСТЬ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8315339" y="3003110"/>
            <a:ext cx="3097159" cy="1179169"/>
            <a:chOff x="4965551" y="1979530"/>
            <a:chExt cx="1858952" cy="1179169"/>
          </a:xfrm>
        </p:grpSpPr>
        <p:sp>
          <p:nvSpPr>
            <p:cNvPr id="258" name="Google Shape;258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 txBox="1"/>
            <p:nvPr/>
          </p:nvSpPr>
          <p:spPr>
            <a:xfrm>
              <a:off x="5043916" y="2512368"/>
              <a:ext cx="178058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АНТИКОРУПЦІЙНІ ЗАХОДИ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6"/>
          <p:cNvGrpSpPr/>
          <p:nvPr/>
        </p:nvGrpSpPr>
        <p:grpSpPr>
          <a:xfrm>
            <a:off x="196407" y="3496065"/>
            <a:ext cx="3497028" cy="1316377"/>
            <a:chOff x="4965551" y="980310"/>
            <a:chExt cx="1868627" cy="1754326"/>
          </a:xfrm>
        </p:grpSpPr>
        <p:sp>
          <p:nvSpPr>
            <p:cNvPr id="261" name="Google Shape;261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5053591" y="980310"/>
              <a:ext cx="1780587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ЯКІСТЬ НАВЧАЛЬНОГО, НАУКОВОГО ТА ЛІКУВАЛЬНОГО ПРОЦЕСІВ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Пацієнт-центричність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6"/>
          <p:cNvSpPr txBox="1"/>
          <p:nvPr/>
        </p:nvSpPr>
        <p:spPr>
          <a:xfrm>
            <a:off x="397594" y="1131906"/>
            <a:ext cx="4557828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ВДОСКОНАЛЕННЯ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ПРОЦЕСУ ОРГАНІЗАЦІЇ ТА МЕНЕДЖМЕНТУ </a:t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6"/>
          <p:cNvGrpSpPr/>
          <p:nvPr/>
        </p:nvGrpSpPr>
        <p:grpSpPr>
          <a:xfrm>
            <a:off x="-102692" y="2226257"/>
            <a:ext cx="4662947" cy="646500"/>
            <a:chOff x="4761163" y="1949663"/>
            <a:chExt cx="1984975" cy="646500"/>
          </a:xfrm>
        </p:grpSpPr>
        <p:sp>
          <p:nvSpPr>
            <p:cNvPr id="265" name="Google Shape;265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4761163" y="1949663"/>
              <a:ext cx="1780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ІНФРАСТРУКТУРА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Здобувач-центричність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>
            <a:off x="1467810" y="5388652"/>
            <a:ext cx="3035909" cy="804265"/>
            <a:chOff x="4934024" y="1544597"/>
            <a:chExt cx="1812114" cy="804265"/>
          </a:xfrm>
        </p:grpSpPr>
        <p:sp>
          <p:nvSpPr>
            <p:cNvPr id="268" name="Google Shape;268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 txBox="1"/>
            <p:nvPr/>
          </p:nvSpPr>
          <p:spPr>
            <a:xfrm>
              <a:off x="4934024" y="1544597"/>
              <a:ext cx="178058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КАДРИ (HR)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Персонал-центричність 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5462811" y="2893974"/>
            <a:ext cx="7028669" cy="3251049"/>
            <a:chOff x="2550773" y="1979530"/>
            <a:chExt cx="4195365" cy="3251049"/>
          </a:xfrm>
        </p:grpSpPr>
        <p:sp>
          <p:nvSpPr>
            <p:cNvPr id="271" name="Google Shape;271;p6"/>
            <p:cNvSpPr txBox="1"/>
            <p:nvPr/>
          </p:nvSpPr>
          <p:spPr>
            <a:xfrm>
              <a:off x="4965551" y="1979530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2550773" y="4861247"/>
              <a:ext cx="17805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ru-RU" sz="1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ІННОВАЦІЇ </a:t>
              </a:r>
              <a:endPara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6"/>
          <p:cNvSpPr txBox="1"/>
          <p:nvPr/>
        </p:nvSpPr>
        <p:spPr>
          <a:xfrm>
            <a:off x="5264352" y="3482030"/>
            <a:ext cx="16957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ОНМедУ </a:t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"/>
          <p:cNvSpPr/>
          <p:nvPr/>
        </p:nvSpPr>
        <p:spPr>
          <a:xfrm rot="-5400000">
            <a:off x="7832949" y="3420624"/>
            <a:ext cx="265227" cy="316221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4136205" y="3572741"/>
            <a:ext cx="297351" cy="299833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5823129" y="1667944"/>
            <a:ext cx="345764" cy="448507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4559936" y="2231521"/>
            <a:ext cx="469312" cy="426367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7163409" y="2213474"/>
            <a:ext cx="353365" cy="231231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111" y="4734245"/>
            <a:ext cx="298225" cy="2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"/>
          <p:cNvSpPr/>
          <p:nvPr/>
        </p:nvSpPr>
        <p:spPr>
          <a:xfrm rot="-5400000">
            <a:off x="4720215" y="4744058"/>
            <a:ext cx="356981" cy="439646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5989672" y="5288716"/>
            <a:ext cx="346522" cy="357917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 txBox="1"/>
          <p:nvPr>
            <p:ph idx="1" type="body"/>
          </p:nvPr>
        </p:nvSpPr>
        <p:spPr>
          <a:xfrm>
            <a:off x="3919081" y="339509"/>
            <a:ext cx="7977645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b="1" lang="ru-RU" sz="2400"/>
              <a:t>ВДОСКОНАЛЕННЯ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b="1" lang="ru-RU" sz="2400"/>
              <a:t>ПРОЦЕСУ ОРГАНІЗАЦІЇ ТА МЕНЕДЖМЕНТУ </a:t>
            </a:r>
            <a:endParaRPr/>
          </a:p>
        </p:txBody>
      </p:sp>
      <p:grpSp>
        <p:nvGrpSpPr>
          <p:cNvPr id="287" name="Google Shape;287;p7"/>
          <p:cNvGrpSpPr/>
          <p:nvPr/>
        </p:nvGrpSpPr>
        <p:grpSpPr>
          <a:xfrm rot="-981562">
            <a:off x="4081472" y="1987838"/>
            <a:ext cx="3852402" cy="3721285"/>
            <a:chOff x="-636114" y="310132"/>
            <a:chExt cx="7074541" cy="6833759"/>
          </a:xfrm>
        </p:grpSpPr>
        <p:grpSp>
          <p:nvGrpSpPr>
            <p:cNvPr id="288" name="Google Shape;288;p7"/>
            <p:cNvGrpSpPr/>
            <p:nvPr/>
          </p:nvGrpSpPr>
          <p:grpSpPr>
            <a:xfrm rot="532827">
              <a:off x="-370913" y="3126388"/>
              <a:ext cx="3901335" cy="3738781"/>
              <a:chOff x="327220" y="1576092"/>
              <a:chExt cx="2521839" cy="2416762"/>
            </a:xfrm>
          </p:grpSpPr>
          <p:sp>
            <p:nvSpPr>
              <p:cNvPr id="289" name="Google Shape;289;p7"/>
              <p:cNvSpPr/>
              <p:nvPr/>
            </p:nvSpPr>
            <p:spPr>
              <a:xfrm rot="-3536356">
                <a:off x="1724663" y="2419627"/>
                <a:ext cx="73094" cy="82300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 rot="-3540000">
                <a:off x="1820802" y="2253850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rot="-3536356">
                <a:off x="1939567" y="2260617"/>
                <a:ext cx="73094" cy="40274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 rot="-3536356">
                <a:off x="1574952" y="2602544"/>
                <a:ext cx="73094" cy="80549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 rot="-3536356">
                <a:off x="1516856" y="2958046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 rot="-3536356">
                <a:off x="1091076" y="3196078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 rot="-3536356">
                <a:off x="1223216" y="318059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 rot="-3536356">
                <a:off x="2339839" y="1665982"/>
                <a:ext cx="49373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 rot="-3536356">
                <a:off x="2213789" y="195382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 flipH="1" rot="-6308849">
                <a:off x="640729" y="1666296"/>
                <a:ext cx="1650865" cy="1912967"/>
              </a:xfrm>
              <a:custGeom>
                <a:rect b="b" l="l" r="r" t="t"/>
                <a:pathLst>
                  <a:path extrusionOk="0" h="2274057" w="1777921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 rot="10800000">
                <a:off x="1198193" y="2079887"/>
                <a:ext cx="1650866" cy="1912967"/>
              </a:xfrm>
              <a:custGeom>
                <a:rect b="b" l="l" r="r" t="t"/>
                <a:pathLst>
                  <a:path extrusionOk="0" h="3932814" w="3393967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7"/>
            <p:cNvGrpSpPr/>
            <p:nvPr/>
          </p:nvGrpSpPr>
          <p:grpSpPr>
            <a:xfrm rot="532827">
              <a:off x="2271892" y="588854"/>
              <a:ext cx="3901335" cy="3738781"/>
              <a:chOff x="327220" y="1576092"/>
              <a:chExt cx="2521839" cy="2416762"/>
            </a:xfrm>
          </p:grpSpPr>
          <p:sp>
            <p:nvSpPr>
              <p:cNvPr id="301" name="Google Shape;301;p7"/>
              <p:cNvSpPr/>
              <p:nvPr/>
            </p:nvSpPr>
            <p:spPr>
              <a:xfrm rot="-3536356">
                <a:off x="1724663" y="2419627"/>
                <a:ext cx="73094" cy="82300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rot="-3540000">
                <a:off x="1820802" y="2253850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rot="-3536356">
                <a:off x="1939567" y="2260617"/>
                <a:ext cx="73094" cy="402749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 rot="-3536356">
                <a:off x="1574952" y="2602544"/>
                <a:ext cx="73094" cy="80549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 rot="-3536356">
                <a:off x="1516856" y="2958046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rot="-3536356">
                <a:off x="1091076" y="3196078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rot="-3536356">
                <a:off x="1223216" y="318059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 rot="-3536356">
                <a:off x="2321860" y="1676143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 rot="-3536356">
                <a:off x="2213789" y="195382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 flipH="1" rot="-6308849">
                <a:off x="640729" y="1666296"/>
                <a:ext cx="1650865" cy="1912967"/>
              </a:xfrm>
              <a:custGeom>
                <a:rect b="b" l="l" r="r" t="t"/>
                <a:pathLst>
                  <a:path extrusionOk="0" h="2274057" w="1777921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 rot="10800000">
                <a:off x="1198193" y="2079887"/>
                <a:ext cx="1650866" cy="1912967"/>
              </a:xfrm>
              <a:custGeom>
                <a:rect b="b" l="l" r="r" t="t"/>
                <a:pathLst>
                  <a:path extrusionOk="0" h="3932814" w="3393967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 rot="-3536356">
                <a:off x="1029053" y="3391349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3" name="Google Shape;313;p7"/>
          <p:cNvGrpSpPr/>
          <p:nvPr/>
        </p:nvGrpSpPr>
        <p:grpSpPr>
          <a:xfrm>
            <a:off x="7124434" y="4471311"/>
            <a:ext cx="4951172" cy="2337510"/>
            <a:chOff x="1418442" y="3789040"/>
            <a:chExt cx="1512213" cy="2902667"/>
          </a:xfrm>
        </p:grpSpPr>
        <p:sp>
          <p:nvSpPr>
            <p:cNvPr id="314" name="Google Shape;314;p7"/>
            <p:cNvSpPr txBox="1"/>
            <p:nvPr/>
          </p:nvSpPr>
          <p:spPr>
            <a:xfrm>
              <a:off x="1418442" y="3789040"/>
              <a:ext cx="1506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СТВОРЕННЯ КОМУНІКАЦІЙНОЇ СТРАТЕГІЇ ВНЗ </a:t>
              </a:r>
              <a:endParaRPr b="1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 txBox="1"/>
            <p:nvPr/>
          </p:nvSpPr>
          <p:spPr>
            <a:xfrm>
              <a:off x="1419255" y="4054107"/>
              <a:ext cx="1511400" cy="26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обізнаності пацієнтів про наявні послуги;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Заходи щодо обізнаності наукового світу про наукові роботи, що проводяться у закладі</a:t>
              </a:r>
              <a:r>
                <a:rPr lang="ru-RU" sz="1200">
                  <a:solidFill>
                    <a:srgbClr val="3F3F3F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Оприлюднення наявних медичних послуг та наукових стратегій, звітів на офіційному сайті та у соцмережах</a:t>
              </a:r>
              <a:r>
                <a:rPr lang="ru-RU" sz="1200">
                  <a:solidFill>
                    <a:srgbClr val="3F3F3F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 Створення внутрішніх та зовнішніх комунікаційних каналів,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Інформатизація та діджиталізація (створення універсального мобільного застосунку з навчальним та організаційним контентом, вдосконалення сайту та роботи соцмереж);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Створення заходів з імплементації штучного інтелекту у науково-педагогічний процес.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7"/>
          <p:cNvGrpSpPr/>
          <p:nvPr/>
        </p:nvGrpSpPr>
        <p:grpSpPr>
          <a:xfrm>
            <a:off x="7691544" y="2016064"/>
            <a:ext cx="684000" cy="684000"/>
            <a:chOff x="6078081" y="1847059"/>
            <a:chExt cx="684000" cy="684000"/>
          </a:xfrm>
        </p:grpSpPr>
        <p:sp>
          <p:nvSpPr>
            <p:cNvPr id="317" name="Google Shape;317;p7"/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4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7"/>
          <p:cNvSpPr txBox="1"/>
          <p:nvPr/>
        </p:nvSpPr>
        <p:spPr>
          <a:xfrm>
            <a:off x="7785745" y="2132593"/>
            <a:ext cx="495601" cy="450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7"/>
          <p:cNvGrpSpPr/>
          <p:nvPr/>
        </p:nvGrpSpPr>
        <p:grpSpPr>
          <a:xfrm>
            <a:off x="7872505" y="3321896"/>
            <a:ext cx="4057096" cy="1074747"/>
            <a:chOff x="1408574" y="3751424"/>
            <a:chExt cx="1522036" cy="1334597"/>
          </a:xfrm>
        </p:grpSpPr>
        <p:sp>
          <p:nvSpPr>
            <p:cNvPr id="321" name="Google Shape;321;p7"/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СТВОРЕННЯ ІННОВАЦІЙНОЇ СТРАТЕГІЇ ВНЗ</a:t>
              </a:r>
              <a:endParaRPr b="1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 txBox="1"/>
            <p:nvPr/>
          </p:nvSpPr>
          <p:spPr>
            <a:xfrm>
              <a:off x="1419255" y="4054108"/>
              <a:ext cx="1511355" cy="1031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Забезпечення інтегрованого впровадження новітніх технологій спільного наукового, навчального, лікувального та діагностичного процесів у відповідності до напрямків розвитку.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7"/>
          <p:cNvGrpSpPr/>
          <p:nvPr/>
        </p:nvGrpSpPr>
        <p:grpSpPr>
          <a:xfrm>
            <a:off x="7004056" y="3553106"/>
            <a:ext cx="684000" cy="684000"/>
            <a:chOff x="6078081" y="1847059"/>
            <a:chExt cx="684000" cy="684000"/>
          </a:xfrm>
        </p:grpSpPr>
        <p:sp>
          <p:nvSpPr>
            <p:cNvPr id="324" name="Google Shape;324;p7"/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4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7"/>
          <p:cNvSpPr txBox="1"/>
          <p:nvPr/>
        </p:nvSpPr>
        <p:spPr>
          <a:xfrm>
            <a:off x="7098257" y="3669635"/>
            <a:ext cx="495601" cy="450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7"/>
          <p:cNvGrpSpPr/>
          <p:nvPr/>
        </p:nvGrpSpPr>
        <p:grpSpPr>
          <a:xfrm>
            <a:off x="262401" y="3077491"/>
            <a:ext cx="4141867" cy="1808799"/>
            <a:chOff x="1413372" y="3789040"/>
            <a:chExt cx="1517100" cy="1560416"/>
          </a:xfrm>
        </p:grpSpPr>
        <p:sp>
          <p:nvSpPr>
            <p:cNvPr id="328" name="Google Shape;328;p7"/>
            <p:cNvSpPr txBox="1"/>
            <p:nvPr/>
          </p:nvSpPr>
          <p:spPr>
            <a:xfrm>
              <a:off x="1418442" y="3789040"/>
              <a:ext cx="1506974" cy="451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ru-RU">
                  <a:solidFill>
                    <a:schemeClr val="accent2"/>
                  </a:solidFill>
                </a:rPr>
                <a:t>СПІВПРАЦЯ</a:t>
              </a:r>
              <a:r>
                <a:rPr b="1" i="0" lang="ru-RU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З ІНШИМИ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СТЕЙКХОЛДЕРАМИ  ТА НСЗУ </a:t>
              </a:r>
              <a:endParaRPr b="1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 txBox="1"/>
            <p:nvPr/>
          </p:nvSpPr>
          <p:spPr>
            <a:xfrm>
              <a:off x="1413372" y="4154256"/>
              <a:ext cx="1517100" cy="11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Максимальне залучення програми державних гарантій медичного обслуговування населення для забезпечення фінансової спроможності лікувального процесу;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Співпраця з департаментами охорони здоров`я для більш успішного прогнозування медичної та лікувальної діяльності та включення університетських баз у клінічні маршрути госпітального округу.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7"/>
          <p:cNvGrpSpPr/>
          <p:nvPr/>
        </p:nvGrpSpPr>
        <p:grpSpPr>
          <a:xfrm>
            <a:off x="6272829" y="5090147"/>
            <a:ext cx="684000" cy="684000"/>
            <a:chOff x="6078081" y="1847059"/>
            <a:chExt cx="684000" cy="684000"/>
          </a:xfrm>
        </p:grpSpPr>
        <p:sp>
          <p:nvSpPr>
            <p:cNvPr id="331" name="Google Shape;331;p7"/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4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7"/>
          <p:cNvSpPr txBox="1"/>
          <p:nvPr/>
        </p:nvSpPr>
        <p:spPr>
          <a:xfrm>
            <a:off x="6367030" y="5206676"/>
            <a:ext cx="495601" cy="450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180743" y="1164486"/>
            <a:ext cx="5216995" cy="1786777"/>
            <a:chOff x="1586278" y="1610533"/>
            <a:chExt cx="2002224" cy="879233"/>
          </a:xfrm>
        </p:grpSpPr>
        <p:sp>
          <p:nvSpPr>
            <p:cNvPr id="335" name="Google Shape;335;p7"/>
            <p:cNvSpPr txBox="1"/>
            <p:nvPr/>
          </p:nvSpPr>
          <p:spPr>
            <a:xfrm>
              <a:off x="1586278" y="1610533"/>
              <a:ext cx="19854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СКЛАДАННЯ ПЛАНУ РЕНОВАЦІЇ ВНЗ </a:t>
              </a:r>
              <a:endPara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 txBox="1"/>
            <p:nvPr/>
          </p:nvSpPr>
          <p:spPr>
            <a:xfrm>
              <a:off x="1590502" y="1717266"/>
              <a:ext cx="1998000" cy="7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-171450" lvl="0" marL="17145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План покращення матеріально-технічної бази та ремонтних робіт</a:t>
              </a:r>
              <a:r>
                <a:rPr lang="ru-RU" sz="1200">
                  <a:solidFill>
                    <a:srgbClr val="3F3F3F"/>
                  </a:solidFill>
                </a:rPr>
                <a:t>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Повернення лідерства ВНЗ через відродження наукових розробок т</a:t>
              </a: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</a:t>
              </a: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інноваційного менеджменту;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Участь ОНМедУ як принципіального науково-педагогічного стейкхолдеру у формуванні професійного розвитку медичної спільноти, професіоналізації сфери охорони здоров’я;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Засади підвищення іміджу професій сфери охорони здоров’я у спільноті.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7"/>
          <p:cNvGrpSpPr/>
          <p:nvPr/>
        </p:nvGrpSpPr>
        <p:grpSpPr>
          <a:xfrm>
            <a:off x="5575273" y="2016062"/>
            <a:ext cx="684000" cy="684000"/>
            <a:chOff x="3754587" y="1709861"/>
            <a:chExt cx="684000" cy="684000"/>
          </a:xfrm>
        </p:grpSpPr>
        <p:sp>
          <p:nvSpPr>
            <p:cNvPr id="338" name="Google Shape;338;p7"/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4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7"/>
          <p:cNvGrpSpPr/>
          <p:nvPr/>
        </p:nvGrpSpPr>
        <p:grpSpPr>
          <a:xfrm>
            <a:off x="8579223" y="1727809"/>
            <a:ext cx="3350614" cy="1414058"/>
            <a:chOff x="1586278" y="1610533"/>
            <a:chExt cx="1992471" cy="1414058"/>
          </a:xfrm>
        </p:grpSpPr>
        <p:sp>
          <p:nvSpPr>
            <p:cNvPr id="342" name="Google Shape;342;p7"/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ФОРМУВАННЯ ІМІДЖУ ВНЗ</a:t>
              </a:r>
              <a:endPara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 txBox="1"/>
            <p:nvPr/>
          </p:nvSpPr>
          <p:spPr>
            <a:xfrm>
              <a:off x="1587349" y="1823991"/>
              <a:ext cx="19914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Участь у Національних та міжнародних рейтингах, зокрема «Топ-200 Україна», Ranking Web of Universities (Webometrics), «4 International Colleges &amp; Universities», UniRank (University Ranking), Scimago Institutions Rankings тощо</a:t>
              </a:r>
              <a:r>
                <a:rPr lang="ru-RU" sz="1200">
                  <a:solidFill>
                    <a:srgbClr val="3F3F3F"/>
                  </a:solidFill>
                </a:rPr>
                <a:t>.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7"/>
          <p:cNvGrpSpPr/>
          <p:nvPr/>
        </p:nvGrpSpPr>
        <p:grpSpPr>
          <a:xfrm>
            <a:off x="4639169" y="3553104"/>
            <a:ext cx="684000" cy="684000"/>
            <a:chOff x="3754587" y="1709861"/>
            <a:chExt cx="684000" cy="684000"/>
          </a:xfrm>
        </p:grpSpPr>
        <p:sp>
          <p:nvSpPr>
            <p:cNvPr id="345" name="Google Shape;345;p7"/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4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7"/>
          <p:cNvGrpSpPr/>
          <p:nvPr/>
        </p:nvGrpSpPr>
        <p:grpSpPr>
          <a:xfrm>
            <a:off x="180599" y="5215299"/>
            <a:ext cx="3442148" cy="1598858"/>
            <a:chOff x="1586278" y="1610533"/>
            <a:chExt cx="1992471" cy="1598858"/>
          </a:xfrm>
        </p:grpSpPr>
        <p:sp>
          <p:nvSpPr>
            <p:cNvPr id="349" name="Google Shape;349;p7"/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ПОБУДОВА ЗВОРОТНЬОГО ЗВ’ЯЗКУ </a:t>
              </a:r>
              <a:endParaRPr b="1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 txBox="1"/>
            <p:nvPr/>
          </p:nvSpPr>
          <p:spPr>
            <a:xfrm>
              <a:off x="1587349" y="1823991"/>
              <a:ext cx="19914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Створення цілодобового call-центру університетських клінік, гаряча телефонна лінія здобувача освіти 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Анонімний телеграм-чат скарг та пропозицій стосовно роботи структурних підрозділів;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17145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Char char="-"/>
              </a:pPr>
              <a:r>
                <a:rPr b="0" i="0" lang="ru-RU" sz="12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Зворотній зв’язок з населенням (анкетування, цільові групи).</a:t>
              </a:r>
              <a:endPara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7"/>
          <p:cNvGrpSpPr/>
          <p:nvPr/>
        </p:nvGrpSpPr>
        <p:grpSpPr>
          <a:xfrm>
            <a:off x="3847081" y="5090147"/>
            <a:ext cx="684000" cy="684000"/>
            <a:chOff x="3754587" y="1709861"/>
            <a:chExt cx="684000" cy="684000"/>
          </a:xfrm>
        </p:grpSpPr>
        <p:sp>
          <p:nvSpPr>
            <p:cNvPr id="352" name="Google Shape;352;p7"/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4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i="0" lang="ru-RU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7"/>
          <p:cNvSpPr/>
          <p:nvPr/>
        </p:nvSpPr>
        <p:spPr>
          <a:xfrm>
            <a:off x="2953841" y="285479"/>
            <a:ext cx="873362" cy="7537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3142685" y="362612"/>
            <a:ext cx="485549" cy="556745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"/>
          <p:cNvSpPr txBox="1"/>
          <p:nvPr/>
        </p:nvSpPr>
        <p:spPr>
          <a:xfrm>
            <a:off x="95336" y="1098832"/>
            <a:ext cx="3981600" cy="5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клінічних медичних сервісів, впровадження клінічних маршрутів на рівні сервісу, оптимізація через усунення дублювання підрозділів;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Забезпечення аутсорсингу допоміжних сервісів (харчування, безпека пацієнта, здобувачів освіти та професорсько-викладацького складу, кібербезпека, техногенна екологічна безпека та ін.);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автономних котелень, генераторів, автономних джерел водопостачання, укриттів належного рівня захисту, альтернативного зв’язку тощо;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Забезпечення особливого статусу університетських лікарень у спроможній мережі Одеського госпітального округу;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Модернізація кисневих, вентиляційних, слабострумних та інших інженерних систем;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Створення аптек як структурних підрозділів університетських клінік.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>
            <a:off x="4827171" y="4179723"/>
            <a:ext cx="3981492" cy="830997"/>
            <a:chOff x="7533064" y="2279649"/>
            <a:chExt cx="1339200" cy="830997"/>
          </a:xfrm>
        </p:grpSpPr>
        <p:sp>
          <p:nvSpPr>
            <p:cNvPr id="364" name="Google Shape;364;p8"/>
            <p:cNvSpPr/>
            <p:nvPr/>
          </p:nvSpPr>
          <p:spPr>
            <a:xfrm>
              <a:off x="7533064" y="2279649"/>
              <a:ext cx="1339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ru-RU" sz="1600">
                  <a:solidFill>
                    <a:srgbClr val="3F3F3F"/>
                  </a:solidFill>
                </a:rPr>
                <a:t>- </a:t>
              </a: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покращення побутових умов структурних підрозділів ОНМедУ для здобувачів освіти і співробітників ОНМедУ.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 txBox="1"/>
            <p:nvPr/>
          </p:nvSpPr>
          <p:spPr>
            <a:xfrm>
              <a:off x="7533064" y="2591186"/>
              <a:ext cx="133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8"/>
          <p:cNvSpPr/>
          <p:nvPr/>
        </p:nvSpPr>
        <p:spPr>
          <a:xfrm>
            <a:off x="810191" y="157183"/>
            <a:ext cx="37846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ІНФРАСТРУКТУРА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/>
          <p:nvPr/>
        </p:nvSpPr>
        <p:spPr>
          <a:xfrm>
            <a:off x="4776465" y="221618"/>
            <a:ext cx="7057979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ТЕРМІНОВІ ЗАВДАННЯ: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ru-RU" sz="1600">
                <a:solidFill>
                  <a:srgbClr val="3F3F3F"/>
                </a:solidFill>
              </a:rPr>
              <a:t> </a:t>
            </a:r>
            <a:r>
              <a:rPr b="0" i="0" lang="ru-RU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чіткий, прозорий план модернізації інфраструктури відповідно до фінансової спроможності ВНЗ</a:t>
            </a:r>
            <a:r>
              <a:rPr lang="ru-RU" sz="1600">
                <a:solidFill>
                  <a:srgbClr val="3F3F3F"/>
                </a:solidFill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- створення об’єднань у науковій, педагогічній та лікувальній інфраструктурі через створення спільних об’єднань (хабів);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8"/>
          <p:cNvGrpSpPr/>
          <p:nvPr/>
        </p:nvGrpSpPr>
        <p:grpSpPr>
          <a:xfrm>
            <a:off x="4776465" y="2252406"/>
            <a:ext cx="6929025" cy="932263"/>
            <a:chOff x="3659121" y="1997477"/>
            <a:chExt cx="5556981" cy="932263"/>
          </a:xfrm>
        </p:grpSpPr>
        <p:sp>
          <p:nvSpPr>
            <p:cNvPr id="369" name="Google Shape;369;p8"/>
            <p:cNvSpPr/>
            <p:nvPr/>
          </p:nvSpPr>
          <p:spPr>
            <a:xfrm>
              <a:off x="3659121" y="1997477"/>
              <a:ext cx="5556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забезпечення належних умов науково-педагогічної, лікувальної  діяльності, автономізації і готовності роботи у надзвичайних ситуаціях;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 txBox="1"/>
            <p:nvPr/>
          </p:nvSpPr>
          <p:spPr>
            <a:xfrm>
              <a:off x="7533064" y="2591186"/>
              <a:ext cx="133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8"/>
          <p:cNvGrpSpPr/>
          <p:nvPr/>
        </p:nvGrpSpPr>
        <p:grpSpPr>
          <a:xfrm>
            <a:off x="4817524" y="3001649"/>
            <a:ext cx="6707562" cy="1040451"/>
            <a:chOff x="7531135" y="1448653"/>
            <a:chExt cx="1341274" cy="1490052"/>
          </a:xfrm>
        </p:grpSpPr>
        <p:sp>
          <p:nvSpPr>
            <p:cNvPr id="372" name="Google Shape;372;p8"/>
            <p:cNvSpPr/>
            <p:nvPr/>
          </p:nvSpPr>
          <p:spPr>
            <a:xfrm>
              <a:off x="7533064" y="1448653"/>
              <a:ext cx="133934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- забезпечення відповідності до сучасних вимог організації науково-педагогічного та лікувального процес</a:t>
              </a:r>
              <a:r>
                <a:rPr lang="ru-RU" sz="1600">
                  <a:solidFill>
                    <a:srgbClr val="3F3F3F"/>
                  </a:solidFill>
                </a:rPr>
                <a:t>ів</a:t>
              </a: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(зокрема вимог договору з НСЗУ, програми державних гарантій медичного обслуговування населення);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 txBox="1"/>
            <p:nvPr/>
          </p:nvSpPr>
          <p:spPr>
            <a:xfrm>
              <a:off x="7531135" y="2600151"/>
              <a:ext cx="13392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8"/>
          <p:cNvSpPr/>
          <p:nvPr/>
        </p:nvSpPr>
        <p:spPr>
          <a:xfrm>
            <a:off x="211102" y="117384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246016" y="182723"/>
            <a:ext cx="499731" cy="475634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2979" y="4056718"/>
            <a:ext cx="3069021" cy="280137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8"/>
          <p:cNvSpPr txBox="1"/>
          <p:nvPr/>
        </p:nvSpPr>
        <p:spPr>
          <a:xfrm>
            <a:off x="4776465" y="5436566"/>
            <a:ext cx="42099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b="1" lang="ru-RU"/>
              <a:t>HR-СТРАТЕГІЯ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b="1" lang="ru-RU"/>
              <a:t>КАДРОВА ПОЛІТИКА</a:t>
            </a:r>
            <a:endParaRPr b="1"/>
          </a:p>
        </p:txBody>
      </p:sp>
      <p:sp>
        <p:nvSpPr>
          <p:cNvPr id="383" name="Google Shape;383;p9"/>
          <p:cNvSpPr/>
          <p:nvPr/>
        </p:nvSpPr>
        <p:spPr>
          <a:xfrm>
            <a:off x="7650145" y="4383575"/>
            <a:ext cx="438183" cy="436576"/>
          </a:xfrm>
          <a:custGeom>
            <a:rect b="b" l="l" r="r" t="t"/>
            <a:pathLst>
              <a:path extrusionOk="0" h="3945921" w="3960440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68562" y="3166922"/>
            <a:ext cx="3924974" cy="1322491"/>
            <a:chOff x="395537" y="3598975"/>
            <a:chExt cx="4484901" cy="1322491"/>
          </a:xfrm>
        </p:grpSpPr>
        <p:sp>
          <p:nvSpPr>
            <p:cNvPr id="385" name="Google Shape;385;p9"/>
            <p:cNvSpPr txBox="1"/>
            <p:nvPr/>
          </p:nvSpPr>
          <p:spPr>
            <a:xfrm>
              <a:off x="907440" y="3598975"/>
              <a:ext cx="39729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ЗАЛУЧЕННЯ ІНОЗЕМНИХ ВИКЛАДАЧІВ ТА ТРЕНЕРІВ </a:t>
              </a:r>
              <a:endParaRPr b="1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 txBox="1"/>
            <p:nvPr/>
          </p:nvSpPr>
          <p:spPr>
            <a:xfrm>
              <a:off x="395537" y="4090469"/>
              <a:ext cx="44562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Укладання угод зі співробітництва з іншими ВНЗ та обмін науково-педагогічним досвідом.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8138186" y="3517055"/>
            <a:ext cx="3897997" cy="3078323"/>
            <a:chOff x="395534" y="3583559"/>
            <a:chExt cx="3972999" cy="3078323"/>
          </a:xfrm>
        </p:grpSpPr>
        <p:sp>
          <p:nvSpPr>
            <p:cNvPr id="388" name="Google Shape;388;p9"/>
            <p:cNvSpPr txBox="1"/>
            <p:nvPr/>
          </p:nvSpPr>
          <p:spPr>
            <a:xfrm>
              <a:off x="395534" y="3583559"/>
              <a:ext cx="39729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РОЗРОБКА ПЕВНИХ КРИТЕРІЇВ ПРЕМІЮВАННЯ </a:t>
              </a:r>
              <a:endParaRPr b="1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"/>
            <p:cNvSpPr txBox="1"/>
            <p:nvPr/>
          </p:nvSpPr>
          <p:spPr>
            <a:xfrm>
              <a:off x="395534" y="4106782"/>
              <a:ext cx="39729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прозорих, справедливих критеріїв преміювання співробітників та затвердження у колективному договорі. Розробка додаткового заохочення персоналу (гранти на освітню та наукову діяльність, бонусна програма видавницької діяльності).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Введення прозорої системи преміювання та затвердження у колективному договорі.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-54719" y="911111"/>
            <a:ext cx="3837824" cy="2227872"/>
            <a:chOff x="395534" y="3583558"/>
            <a:chExt cx="3972903" cy="2227872"/>
          </a:xfrm>
        </p:grpSpPr>
        <p:sp>
          <p:nvSpPr>
            <p:cNvPr id="391" name="Google Shape;391;p9"/>
            <p:cNvSpPr txBox="1"/>
            <p:nvPr/>
          </p:nvSpPr>
          <p:spPr>
            <a:xfrm>
              <a:off x="395534" y="3583558"/>
              <a:ext cx="3972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ПІДТРИМКА ІННОВАЦІЙ</a:t>
              </a:r>
              <a:endParaRPr b="1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 txBox="1"/>
            <p:nvPr/>
          </p:nvSpPr>
          <p:spPr>
            <a:xfrm>
              <a:off x="395537" y="3995230"/>
              <a:ext cx="39729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Призначення керівників наукової діяльності об’єднає наукові, практичні напрямки та стимулює інновації науково-практичних хабів.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Система соціальної підтримки працівників для формування кадрового потенціалу</a:t>
              </a:r>
              <a:r>
                <a:rPr lang="ru-RU" sz="1600">
                  <a:solidFill>
                    <a:srgbClr val="3F3F3F"/>
                  </a:solidFill>
                </a:rPr>
                <a:t>.</a:t>
              </a: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9"/>
          <p:cNvGrpSpPr/>
          <p:nvPr/>
        </p:nvGrpSpPr>
        <p:grpSpPr>
          <a:xfrm>
            <a:off x="89692" y="4439263"/>
            <a:ext cx="3541007" cy="2016433"/>
            <a:chOff x="395534" y="3460448"/>
            <a:chExt cx="3972999" cy="2016433"/>
          </a:xfrm>
        </p:grpSpPr>
        <p:sp>
          <p:nvSpPr>
            <p:cNvPr id="394" name="Google Shape;394;p9"/>
            <p:cNvSpPr txBox="1"/>
            <p:nvPr/>
          </p:nvSpPr>
          <p:spPr>
            <a:xfrm>
              <a:off x="395534" y="3460448"/>
              <a:ext cx="39729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РОЗВИТОК ВИКЛАДАЦЬКОГО ПОТЕНЦІАЛУ </a:t>
              </a:r>
              <a:endParaRPr b="1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 txBox="1"/>
            <p:nvPr/>
          </p:nvSpPr>
          <p:spPr>
            <a:xfrm>
              <a:off x="395534" y="4153281"/>
              <a:ext cx="39729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відповідності міжнародним стандартам (TBL, CBL, PBL). Пріоритетність навчання з акцентом на практичні навички та симуляційну медицину.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9"/>
          <p:cNvGrpSpPr/>
          <p:nvPr/>
        </p:nvGrpSpPr>
        <p:grpSpPr>
          <a:xfrm>
            <a:off x="8825182" y="973924"/>
            <a:ext cx="3071544" cy="2322107"/>
            <a:chOff x="395534" y="3631513"/>
            <a:chExt cx="4239303" cy="1669912"/>
          </a:xfrm>
        </p:grpSpPr>
        <p:sp>
          <p:nvSpPr>
            <p:cNvPr id="397" name="Google Shape;397;p9"/>
            <p:cNvSpPr txBox="1"/>
            <p:nvPr/>
          </p:nvSpPr>
          <p:spPr>
            <a:xfrm>
              <a:off x="395534" y="3631513"/>
              <a:ext cx="39729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ЗАБЕЗПЕЧЕННЯ ПОТРЕБ СТЕЙКХОЛДЕРІВ </a:t>
              </a:r>
              <a:endParaRPr b="1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 txBox="1"/>
            <p:nvPr/>
          </p:nvSpPr>
          <p:spPr>
            <a:xfrm>
              <a:off x="395537" y="3995225"/>
              <a:ext cx="4239300" cy="13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Розробка науково-практичних заходів та безперервного професійного розвитку (БПР) на потребу освітньої діяльності Одеського госпітального округу, інших громад півдня України.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9"/>
          <p:cNvSpPr/>
          <p:nvPr/>
        </p:nvSpPr>
        <p:spPr>
          <a:xfrm>
            <a:off x="5834105" y="5115699"/>
            <a:ext cx="295546" cy="295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</a:pPr>
            <a:r>
              <a:t/>
            </a:r>
            <a:endParaRPr b="0" i="0" sz="270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9"/>
          <p:cNvGrpSpPr/>
          <p:nvPr/>
        </p:nvGrpSpPr>
        <p:grpSpPr>
          <a:xfrm>
            <a:off x="5362795" y="1152232"/>
            <a:ext cx="1216398" cy="760304"/>
            <a:chOff x="5502649" y="1473174"/>
            <a:chExt cx="1184588" cy="760304"/>
          </a:xfrm>
        </p:grpSpPr>
        <p:sp>
          <p:nvSpPr>
            <p:cNvPr id="401" name="Google Shape;401;p9"/>
            <p:cNvSpPr/>
            <p:nvPr/>
          </p:nvSpPr>
          <p:spPr>
            <a:xfrm>
              <a:off x="5502649" y="1581207"/>
              <a:ext cx="278823" cy="652271"/>
            </a:xfrm>
            <a:custGeom>
              <a:rect b="b" l="l" r="r" t="t"/>
              <a:pathLst>
                <a:path extrusionOk="0" h="919398" w="393011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 flipH="1">
              <a:off x="6408414" y="1581207"/>
              <a:ext cx="278823" cy="652271"/>
            </a:xfrm>
            <a:custGeom>
              <a:rect b="b" l="l" r="r" t="t"/>
              <a:pathLst>
                <a:path extrusionOk="0" h="919398" w="393011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5580778" y="1473174"/>
              <a:ext cx="200694" cy="200694"/>
            </a:xfrm>
            <a:prstGeom prst="donut">
              <a:avLst>
                <a:gd fmla="val 25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414686" y="1480860"/>
              <a:ext cx="200694" cy="200694"/>
            </a:xfrm>
            <a:prstGeom prst="donut">
              <a:avLst>
                <a:gd fmla="val 25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9"/>
          <p:cNvGrpSpPr/>
          <p:nvPr/>
        </p:nvGrpSpPr>
        <p:grpSpPr>
          <a:xfrm>
            <a:off x="3994931" y="1477023"/>
            <a:ext cx="4413966" cy="4030589"/>
            <a:chOff x="3994931" y="1808723"/>
            <a:chExt cx="4692302" cy="4030589"/>
          </a:xfrm>
        </p:grpSpPr>
        <p:sp>
          <p:nvSpPr>
            <p:cNvPr id="406" name="Google Shape;406;p9"/>
            <p:cNvSpPr/>
            <p:nvPr/>
          </p:nvSpPr>
          <p:spPr>
            <a:xfrm rot="10800000">
              <a:off x="5666411" y="1808723"/>
              <a:ext cx="849508" cy="849509"/>
            </a:xfrm>
            <a:prstGeom prst="blockArc">
              <a:avLst>
                <a:gd fmla="val 10728016" name="adj1"/>
                <a:gd fmla="val 25462" name="adj2"/>
                <a:gd fmla="val 14843" name="adj3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12146" y="2610438"/>
              <a:ext cx="133781" cy="3344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8129649" y="2788110"/>
              <a:ext cx="557584" cy="761717"/>
            </a:xfrm>
            <a:custGeom>
              <a:rect b="b" l="l" r="r" t="t"/>
              <a:pathLst>
                <a:path extrusionOk="0" h="819902" w="600176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rect b="b" l="l" r="r" t="t"/>
              <a:pathLst>
                <a:path extrusionOk="0" h="819902" w="600176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7486607" y="3502048"/>
              <a:ext cx="557584" cy="761717"/>
            </a:xfrm>
            <a:custGeom>
              <a:rect b="b" l="l" r="r" t="t"/>
              <a:pathLst>
                <a:path extrusionOk="0" h="819902" w="600176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843565" y="4215987"/>
              <a:ext cx="557584" cy="761717"/>
            </a:xfrm>
            <a:custGeom>
              <a:rect b="b" l="l" r="r" t="t"/>
              <a:pathLst>
                <a:path extrusionOk="0" h="819902" w="600176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rect b="b" l="l" r="r" t="t"/>
              <a:pathLst>
                <a:path extrusionOk="0" h="819902" w="600176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5844775" y="5351032"/>
              <a:ext cx="488280" cy="488280"/>
            </a:xfrm>
            <a:prstGeom prst="donut">
              <a:avLst>
                <a:gd fmla="val 1147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1"/>
                <a:buFont typeface="Arial"/>
                <a:buNone/>
              </a:pPr>
              <a:r>
                <a:t/>
              </a:r>
              <a:endParaRPr b="0" i="0" sz="270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9"/>
          <p:cNvSpPr/>
          <p:nvPr/>
        </p:nvSpPr>
        <p:spPr>
          <a:xfrm>
            <a:off x="3713420" y="249677"/>
            <a:ext cx="77219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/>
          <p:nvPr/>
        </p:nvSpPr>
        <p:spPr>
          <a:xfrm rot="-5400000">
            <a:off x="3848451" y="290585"/>
            <a:ext cx="459205" cy="602989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9"/>
          <p:cNvGrpSpPr/>
          <p:nvPr/>
        </p:nvGrpSpPr>
        <p:grpSpPr>
          <a:xfrm>
            <a:off x="3915588" y="5565749"/>
            <a:ext cx="4086677" cy="1119562"/>
            <a:chOff x="395534" y="3706668"/>
            <a:chExt cx="3972999" cy="1119562"/>
          </a:xfrm>
        </p:grpSpPr>
        <p:sp>
          <p:nvSpPr>
            <p:cNvPr id="424" name="Google Shape;424;p9"/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СТИМУЛЮВАННЯ КАДРІВ</a:t>
              </a:r>
              <a:endParaRPr b="1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9"/>
            <p:cNvSpPr txBox="1"/>
            <p:nvPr/>
          </p:nvSpPr>
          <p:spPr>
            <a:xfrm>
              <a:off x="395537" y="3995230"/>
              <a:ext cx="39729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Заходи з рекрутингу та адаптації кадрів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ru-RU" sz="1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Система медичних оглядів та розробка соцпакету працівника.</a:t>
              </a:r>
              <a:endPara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2019-Medic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2019-Medic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2019-Medic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:creator>Allppt.com;Googleslidesppt.com</dc:creator>
</cp:coreProperties>
</file>