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79" r:id="rId4"/>
  </p:sldMasterIdLst>
  <p:notesMasterIdLst>
    <p:notesMasterId r:id="rId12"/>
  </p:notesMasterIdLst>
  <p:sldIdLst>
    <p:sldId id="2145704475" r:id="rId5"/>
    <p:sldId id="2145704505" r:id="rId6"/>
    <p:sldId id="2145704506" r:id="rId7"/>
    <p:sldId id="2145704507" r:id="rId8"/>
    <p:sldId id="2145704508" r:id="rId9"/>
    <p:sldId id="2145704509" r:id="rId10"/>
    <p:sldId id="2145704500" r:id="rId11"/>
  </p:sldIdLst>
  <p:sldSz cx="12192000" cy="6858000"/>
  <p:notesSz cx="10018713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chetkov, Sergei" initials="KS" lastIdx="20" clrIdx="0">
    <p:extLst>
      <p:ext uri="{19B8F6BF-5375-455C-9EA6-DF929625EA0E}">
        <p15:presenceInfo xmlns:p15="http://schemas.microsoft.com/office/powerpoint/2012/main" userId="S::sergei.kochetkov@abbott.com::5a9c61f4-72dd-4ebc-98ca-bfca803ab182" providerId="AD"/>
      </p:ext>
    </p:extLst>
  </p:cmAuthor>
  <p:cmAuthor id="2" name="Karpova, Viktoriya" initials="KV" lastIdx="2" clrIdx="1">
    <p:extLst>
      <p:ext uri="{19B8F6BF-5375-455C-9EA6-DF929625EA0E}">
        <p15:presenceInfo xmlns:p15="http://schemas.microsoft.com/office/powerpoint/2012/main" userId="S::viktoriya.karpova@abbott.com::8d799d39-8b00-413c-9c94-d2612efd3fcd" providerId="AD"/>
      </p:ext>
    </p:extLst>
  </p:cmAuthor>
  <p:cmAuthor id="3" name="Koroleva, Maria" initials="KM" lastIdx="22" clrIdx="2">
    <p:extLst>
      <p:ext uri="{19B8F6BF-5375-455C-9EA6-DF929625EA0E}">
        <p15:presenceInfo xmlns:p15="http://schemas.microsoft.com/office/powerpoint/2012/main" userId="S::maria.koroleva@abbott.com::698d3382-e5f9-4bc1-a1c5-b9f685746e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2484"/>
    <a:srgbClr val="9B2797"/>
    <a:srgbClr val="593E60"/>
    <a:srgbClr val="CCCCCC"/>
    <a:srgbClr val="D33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5" autoAdjust="0"/>
    <p:restoredTop sz="95441" autoAdjust="0"/>
  </p:normalViewPr>
  <p:slideViewPr>
    <p:cSldViewPr>
      <p:cViewPr varScale="1">
        <p:scale>
          <a:sx n="106" d="100"/>
          <a:sy n="106" d="100"/>
        </p:scale>
        <p:origin x="69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-19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442" cy="3460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4662" y="0"/>
            <a:ext cx="4341442" cy="3460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84457-A00D-40B0-8113-EE0B67B9749A}" type="datetimeFigureOut">
              <a:rPr lang="en-US" smtClean="0"/>
              <a:pPr/>
              <a:t>8/26/2025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2263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1872" y="3314929"/>
            <a:ext cx="8014970" cy="27122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161"/>
            <a:ext cx="4341442" cy="3460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4662" y="6542161"/>
            <a:ext cx="4341442" cy="3460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4F2FE-E92B-4596-B412-B553B6E640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5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753349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10347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65706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056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05095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463718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81332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83630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30557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78235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45441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73376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277CED-E082-456F-AAC8-A51103E5A5D8}" type="datetime1">
              <a:rPr lang="en-US" smtClean="0"/>
              <a:pPr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RUS2218024 (v1.0)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59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57" y="692696"/>
            <a:ext cx="12025335" cy="2982861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uk-UA" sz="6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озвиток </a:t>
            </a:r>
            <a:r>
              <a:rPr lang="uk-UA" sz="6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університету в умовах </a:t>
            </a:r>
            <a:r>
              <a:rPr lang="uk-UA" sz="6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сьогодення</a:t>
            </a:r>
            <a:endParaRPr lang="uk-UA" sz="60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287688" y="5013176"/>
            <a:ext cx="8534400" cy="105767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ректор</a:t>
            </a: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академік </a:t>
            </a:r>
            <a:r>
              <a:rPr lang="uk-UA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Намн</a:t>
            </a: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України,</a:t>
            </a:r>
          </a:p>
          <a:p>
            <a:pPr algn="r"/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доктор </a:t>
            </a: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медичних наук </a:t>
            </a:r>
            <a:endParaRPr lang="uk-UA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uk-UA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професор </a:t>
            </a: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Валерій </a:t>
            </a:r>
            <a:r>
              <a:rPr lang="uk-UA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Запорожан</a:t>
            </a:r>
            <a:endParaRPr lang="uk-UA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B8DDF26-7DC4-57ED-87CF-8D7EBF1A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709" y="475946"/>
            <a:ext cx="682625" cy="800126"/>
          </a:xfrm>
          <a:prstGeom prst="rect">
            <a:avLst/>
          </a:prstGeom>
        </p:spPr>
      </p:pic>
      <p:sp>
        <p:nvSpPr>
          <p:cNvPr id="9" name="Підзаголовок 2"/>
          <p:cNvSpPr txBox="1">
            <a:spLocks/>
          </p:cNvSpPr>
          <p:nvPr/>
        </p:nvSpPr>
        <p:spPr>
          <a:xfrm>
            <a:off x="1745467" y="635750"/>
            <a:ext cx="8534400" cy="1057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одеський національний медичний університет</a:t>
            </a:r>
            <a:endParaRPr lang="uk-UA" sz="28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1228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uk-UA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Якість </a:t>
            </a:r>
            <a:r>
              <a:rPr lang="uk-UA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освіти та менеджмент інновацій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391" y="2013468"/>
            <a:ext cx="10819317" cy="1658290"/>
          </a:xfrm>
        </p:spPr>
        <p:txBody>
          <a:bodyPr>
            <a:noAutofit/>
          </a:bodyPr>
          <a:lstStyle/>
          <a:p>
            <a:pPr marL="442913" indent="-35242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 smtClean="0"/>
              <a:t>У 2024-2025 </a:t>
            </a:r>
            <a:r>
              <a:rPr lang="uk-UA" sz="1800" dirty="0" err="1" smtClean="0"/>
              <a:t>н.р</a:t>
            </a:r>
            <a:r>
              <a:rPr lang="uk-UA" sz="1800" dirty="0" smtClean="0"/>
              <a:t>. </a:t>
            </a:r>
            <a:r>
              <a:rPr lang="uk-UA" dirty="0" smtClean="0"/>
              <a:t>отримано </a:t>
            </a:r>
            <a:r>
              <a:rPr lang="uk-UA" b="1" i="1" dirty="0"/>
              <a:t>ліцензію</a:t>
            </a:r>
            <a:r>
              <a:rPr lang="uk-UA" dirty="0"/>
              <a:t> на провадження освітньої діяльності </a:t>
            </a:r>
            <a:r>
              <a:rPr lang="uk-UA" b="1" i="1" dirty="0"/>
              <a:t>за спеціальністю «</a:t>
            </a:r>
            <a:r>
              <a:rPr lang="uk-UA" b="1" i="1" dirty="0" err="1"/>
              <a:t>Медсестринство</a:t>
            </a:r>
            <a:r>
              <a:rPr lang="uk-UA" b="1" i="1" dirty="0"/>
              <a:t>»</a:t>
            </a:r>
            <a:r>
              <a:rPr lang="uk-UA" dirty="0"/>
              <a:t> </a:t>
            </a:r>
            <a:r>
              <a:rPr lang="uk-UA" dirty="0" smtClean="0"/>
              <a:t>за </a:t>
            </a:r>
            <a:r>
              <a:rPr lang="uk-UA" dirty="0"/>
              <a:t>освітніми програмами </a:t>
            </a:r>
            <a:r>
              <a:rPr lang="uk-UA" i="1" dirty="0"/>
              <a:t>«Акушерська справа», «Сестринська справа з основами косметології», «Екстрена медицина»</a:t>
            </a:r>
            <a:r>
              <a:rPr lang="uk-UA" dirty="0"/>
              <a:t>, а також право на </a:t>
            </a:r>
            <a:r>
              <a:rPr lang="uk-UA" i="1" dirty="0"/>
              <a:t>підготовку здобувачів третього (освітньо-наукового) </a:t>
            </a:r>
            <a:r>
              <a:rPr lang="uk-UA" i="1" dirty="0" smtClean="0"/>
              <a:t>рівня</a:t>
            </a:r>
            <a:r>
              <a:rPr lang="uk-UA" dirty="0" smtClean="0"/>
              <a:t>. </a:t>
            </a:r>
            <a:r>
              <a:rPr lang="uk-UA" dirty="0"/>
              <a:t>Розпочато набір </a:t>
            </a:r>
            <a:r>
              <a:rPr lang="uk-UA" dirty="0" smtClean="0"/>
              <a:t>здобувачів </a:t>
            </a:r>
            <a:r>
              <a:rPr lang="uk-UA" dirty="0"/>
              <a:t>на </a:t>
            </a:r>
            <a:r>
              <a:rPr lang="uk-UA" b="1" i="1" dirty="0"/>
              <a:t>бакалаврському рівні за програмою «Психологія» </a:t>
            </a:r>
            <a:r>
              <a:rPr lang="uk-UA" dirty="0" smtClean="0"/>
              <a:t>та </a:t>
            </a:r>
            <a:r>
              <a:rPr lang="uk-UA" b="1" i="1" dirty="0" smtClean="0"/>
              <a:t>на магістерському рівні за програмою «Громадське здоров’я».</a:t>
            </a:r>
            <a:endParaRPr lang="uk-UA" b="1" i="1" dirty="0"/>
          </a:p>
          <a:p>
            <a:pPr algn="just"/>
            <a:endParaRPr lang="uk-UA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B8DDF26-7DC4-57ED-87CF-8D7EBF1A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709" y="475946"/>
            <a:ext cx="682625" cy="800126"/>
          </a:xfrm>
          <a:prstGeom prst="rect">
            <a:avLst/>
          </a:prstGeom>
        </p:spPr>
      </p:pic>
      <p:sp>
        <p:nvSpPr>
          <p:cNvPr id="7" name="Підзаголовок 2"/>
          <p:cNvSpPr txBox="1">
            <a:spLocks/>
          </p:cNvSpPr>
          <p:nvPr/>
        </p:nvSpPr>
        <p:spPr>
          <a:xfrm>
            <a:off x="1148885" y="6459785"/>
            <a:ext cx="8534400" cy="32788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71400" lvl="8" indent="0" algn="ctr">
              <a:buNone/>
            </a:pP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Одеський національний медичний університет</a:t>
            </a:r>
            <a:endParaRPr lang="uk-UA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391" y="3789040"/>
            <a:ext cx="10945216" cy="2053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Операційне завдання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2025-2026 </a:t>
            </a:r>
            <a:r>
              <a:rPr lang="uk-UA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н.р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–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забезпечити подальший розвиток 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існуючих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програм, отримати ліцензію на провадження освітньої діяльності на магістерському рівні за програмою «Педіатрія» і на бакалаврському рівні за програмою «Клінічна та лабораторна діагностика», підвищувати якість освітнього процесу, інтегрувати </a:t>
            </a:r>
            <a:r>
              <a:rPr lang="uk-UA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симуляційні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цифрові технології у всі рівні підготовки (зокрема запровадження штучного інтелекту в процес оцінювання набутих знань здобувачів). </a:t>
            </a:r>
          </a:p>
        </p:txBody>
      </p:sp>
    </p:spTree>
    <p:extLst>
      <p:ext uri="{BB962C8B-B14F-4D97-AF65-F5344CB8AC3E}">
        <p14:creationId xmlns:p14="http://schemas.microsoft.com/office/powerpoint/2010/main" val="31775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336412"/>
            <a:ext cx="10964336" cy="1450757"/>
          </a:xfrm>
        </p:spPr>
        <p:txBody>
          <a:bodyPr>
            <a:noAutofit/>
          </a:bodyPr>
          <a:lstStyle/>
          <a:p>
            <a:pPr fontAlgn="base"/>
            <a:r>
              <a:rPr lang="uk-UA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Розвиток науки та інноваційної </a:t>
            </a:r>
            <a:r>
              <a:rPr lang="uk-UA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екосистеми</a:t>
            </a:r>
            <a:endParaRPr lang="uk-UA" sz="40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391" y="2013468"/>
            <a:ext cx="10819317" cy="1658290"/>
          </a:xfrm>
        </p:spPr>
        <p:txBody>
          <a:bodyPr>
            <a:noAutofit/>
          </a:bodyPr>
          <a:lstStyle/>
          <a:p>
            <a:pPr marL="442913" lvl="0" indent="-35242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dirty="0"/>
              <a:t>У 2024-2025 </a:t>
            </a:r>
            <a:r>
              <a:rPr lang="uk-UA" dirty="0" err="1"/>
              <a:t>н.р</a:t>
            </a:r>
            <a:r>
              <a:rPr lang="uk-UA" dirty="0"/>
              <a:t>. </a:t>
            </a:r>
            <a:r>
              <a:rPr lang="uk-UA" dirty="0"/>
              <a:t>в ОНМедУ реалізовувалися </a:t>
            </a:r>
            <a:r>
              <a:rPr lang="uk-UA" b="1" i="1" dirty="0"/>
              <a:t>9 </a:t>
            </a:r>
            <a:r>
              <a:rPr lang="uk-UA" i="1" dirty="0"/>
              <a:t>освітніх і наукових міжнародних </a:t>
            </a:r>
            <a:r>
              <a:rPr lang="uk-UA" i="1" dirty="0" smtClean="0"/>
              <a:t>проєктів, 53 науково-дослідних теми, </a:t>
            </a:r>
            <a:r>
              <a:rPr lang="uk-UA" b="1" i="1" dirty="0"/>
              <a:t>1 млн 254 </a:t>
            </a:r>
            <a:r>
              <a:rPr lang="uk-UA" b="1" i="1" dirty="0" smtClean="0"/>
              <a:t>тис</a:t>
            </a:r>
            <a:r>
              <a:rPr lang="uk-UA" b="1" i="1" dirty="0"/>
              <a:t>. грн</a:t>
            </a:r>
            <a:r>
              <a:rPr lang="uk-UA" b="1" i="1" dirty="0"/>
              <a:t>.</a:t>
            </a:r>
            <a:r>
              <a:rPr lang="ru-RU" b="1" i="1" dirty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науково-дослідну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uk-UA" dirty="0"/>
              <a:t>. </a:t>
            </a:r>
            <a:endParaRPr lang="uk-UA" dirty="0"/>
          </a:p>
          <a:p>
            <a:pPr algn="just"/>
            <a:endParaRPr lang="uk-UA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B8DDF26-7DC4-57ED-87CF-8D7EBF1A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709" y="475946"/>
            <a:ext cx="682625" cy="800126"/>
          </a:xfrm>
          <a:prstGeom prst="rect">
            <a:avLst/>
          </a:prstGeom>
        </p:spPr>
      </p:pic>
      <p:sp>
        <p:nvSpPr>
          <p:cNvPr id="7" name="Підзаголовок 2"/>
          <p:cNvSpPr txBox="1">
            <a:spLocks/>
          </p:cNvSpPr>
          <p:nvPr/>
        </p:nvSpPr>
        <p:spPr>
          <a:xfrm>
            <a:off x="1148885" y="6459785"/>
            <a:ext cx="8534400" cy="32788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71400" lvl="8" indent="0" algn="ctr">
              <a:buNone/>
            </a:pP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Одеський національний медичний університет</a:t>
            </a:r>
            <a:endParaRPr lang="uk-UA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7492" y="2996952"/>
            <a:ext cx="10945216" cy="238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3388" indent="-342900" algn="just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Операційне завдання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2025-2026 </a:t>
            </a:r>
            <a:r>
              <a:rPr lang="uk-UA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н.р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забезпечити подальше зростання міжнародної наукової співпраці, збільшити кількість грантових проєктів, створити умови для генерації інноваційних досліджень та підготовки молодих вчених, інтегрованих у європейський 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і світовий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науковий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простір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Стратегічно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важливо для розвитку університету посилювати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міждисциплінарні дослідження,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працювати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над залученням міжнародних грантів,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розбудовувати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дослідницькі платформи, які стануть середовищем для нової генерації науковців. </a:t>
            </a:r>
          </a:p>
        </p:txBody>
      </p:sp>
    </p:spTree>
    <p:extLst>
      <p:ext uri="{BB962C8B-B14F-4D97-AF65-F5344CB8AC3E}">
        <p14:creationId xmlns:p14="http://schemas.microsoft.com/office/powerpoint/2010/main" val="310800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885" y="245863"/>
            <a:ext cx="10964336" cy="1450757"/>
          </a:xfrm>
        </p:spPr>
        <p:txBody>
          <a:bodyPr>
            <a:noAutofit/>
          </a:bodyPr>
          <a:lstStyle/>
          <a:p>
            <a:pPr fontAlgn="base"/>
            <a:r>
              <a:rPr lang="uk-UA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Клінічна </a:t>
            </a:r>
            <a:r>
              <a:rPr lang="uk-UA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інтеграція</a:t>
            </a:r>
            <a:endParaRPr lang="uk-UA" sz="40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391" y="2013468"/>
            <a:ext cx="10819317" cy="1658290"/>
          </a:xfrm>
        </p:spPr>
        <p:txBody>
          <a:bodyPr>
            <a:noAutofit/>
          </a:bodyPr>
          <a:lstStyle/>
          <a:p>
            <a:pPr marL="442913" indent="-35242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dirty="0"/>
              <a:t>Університетські клініки мають бути моделлю сучасної медицини: від </a:t>
            </a:r>
            <a:r>
              <a:rPr lang="uk-UA" dirty="0" err="1"/>
              <a:t>цифровізації</a:t>
            </a:r>
            <a:r>
              <a:rPr lang="uk-UA" dirty="0"/>
              <a:t> процесів до впровадження міжнародних протоколів. Важливо, щоб студенти навчалися в умовах максимально наближених до практики, а пацієнти отримували доступ до якісної допомоги, що відповідає стандартам XXI століття.</a:t>
            </a:r>
            <a:endParaRPr lang="uk-UA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B8DDF26-7DC4-57ED-87CF-8D7EBF1A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709" y="475946"/>
            <a:ext cx="682625" cy="800126"/>
          </a:xfrm>
          <a:prstGeom prst="rect">
            <a:avLst/>
          </a:prstGeom>
        </p:spPr>
      </p:pic>
      <p:sp>
        <p:nvSpPr>
          <p:cNvPr id="7" name="Підзаголовок 2"/>
          <p:cNvSpPr txBox="1">
            <a:spLocks/>
          </p:cNvSpPr>
          <p:nvPr/>
        </p:nvSpPr>
        <p:spPr>
          <a:xfrm>
            <a:off x="1148885" y="6459785"/>
            <a:ext cx="8534400" cy="32788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71400" lvl="8" indent="0" algn="ctr">
              <a:buNone/>
            </a:pP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Одеський національний медичний університет</a:t>
            </a:r>
            <a:endParaRPr lang="uk-UA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391" y="3789040"/>
            <a:ext cx="10945216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3388" indent="-342900" algn="just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Операційне завдання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2025-2026 </a:t>
            </a:r>
            <a:r>
              <a:rPr lang="uk-UA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н.р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–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забезпечити принцип «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open door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Університетській клініці ОНМедУ,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забезпечивши інтеграцію освітнього та клінічного середовища.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Ми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посилюємо формування клінічних компетентностей здобувачів, починаючи з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першого року навчання, щоб майбутні лікарі й медичні фахівці зростали в умовах реальної медицини та отримували практичний досвід одночасно з теоретичною 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підготовкою, під керівництвом досвідчених клінічних менторів. </a:t>
            </a:r>
            <a:endParaRPr lang="uk-UA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3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885" y="245863"/>
            <a:ext cx="10964336" cy="1450757"/>
          </a:xfrm>
        </p:spPr>
        <p:txBody>
          <a:bodyPr>
            <a:noAutofit/>
          </a:bodyPr>
          <a:lstStyle/>
          <a:p>
            <a:pPr fontAlgn="base"/>
            <a:r>
              <a:rPr lang="uk-UA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Міжнародна </a:t>
            </a:r>
            <a:r>
              <a:rPr lang="uk-UA" sz="4000" b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конкурентність</a:t>
            </a:r>
            <a:endParaRPr lang="uk-UA" sz="40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391" y="2013468"/>
            <a:ext cx="10819317" cy="1658290"/>
          </a:xfrm>
        </p:spPr>
        <p:txBody>
          <a:bodyPr>
            <a:noAutofit/>
          </a:bodyPr>
          <a:lstStyle/>
          <a:p>
            <a:pPr marL="442913" indent="-35242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dirty="0"/>
              <a:t>У 2024-2025 </a:t>
            </a:r>
            <a:r>
              <a:rPr lang="uk-UA" dirty="0" err="1"/>
              <a:t>н.р</a:t>
            </a:r>
            <a:r>
              <a:rPr lang="uk-UA" dirty="0"/>
              <a:t>. в ОНМедУ </a:t>
            </a:r>
            <a:r>
              <a:rPr lang="uk-UA" dirty="0" smtClean="0"/>
              <a:t>наш </a:t>
            </a:r>
            <a:r>
              <a:rPr lang="uk-UA" dirty="0"/>
              <a:t>університет має значний потенціал у міжнародній академічній мобільності та професійному розвитку кадрів: </a:t>
            </a:r>
            <a:r>
              <a:rPr lang="uk-UA" b="1" i="1" dirty="0"/>
              <a:t>249</a:t>
            </a:r>
            <a:r>
              <a:rPr lang="uk-UA" i="1" dirty="0"/>
              <a:t> співробітників </a:t>
            </a:r>
            <a:r>
              <a:rPr lang="uk-UA" dirty="0"/>
              <a:t>(викладачів, науковців, лікарів та представників адміністрації університету) взяли </a:t>
            </a:r>
            <a:r>
              <a:rPr lang="uk-UA" i="1" dirty="0"/>
              <a:t>участь у міжнародних заходах</a:t>
            </a:r>
            <a:r>
              <a:rPr lang="uk-UA" dirty="0"/>
              <a:t> різного формату,</a:t>
            </a:r>
            <a:r>
              <a:rPr lang="uk-UA" b="1" dirty="0"/>
              <a:t> </a:t>
            </a:r>
            <a:r>
              <a:rPr lang="uk-UA" b="1" i="1" dirty="0"/>
              <a:t>45 </a:t>
            </a:r>
            <a:r>
              <a:rPr lang="uk-UA" i="1" dirty="0"/>
              <a:t>викладачів </a:t>
            </a:r>
            <a:r>
              <a:rPr lang="uk-UA" dirty="0"/>
              <a:t>пройшли </a:t>
            </a:r>
            <a:r>
              <a:rPr lang="uk-UA" i="1" dirty="0"/>
              <a:t>міжнародні тренінги</a:t>
            </a:r>
            <a:r>
              <a:rPr lang="uk-UA" dirty="0"/>
              <a:t>, </a:t>
            </a:r>
            <a:r>
              <a:rPr lang="uk-UA" b="1" i="1" dirty="0"/>
              <a:t>72</a:t>
            </a:r>
            <a:r>
              <a:rPr lang="uk-UA" i="1" dirty="0"/>
              <a:t> викладачі</a:t>
            </a:r>
            <a:r>
              <a:rPr lang="uk-UA" dirty="0"/>
              <a:t> пройшли </a:t>
            </a:r>
            <a:r>
              <a:rPr lang="uk-UA" i="1" dirty="0"/>
              <a:t>міжнародні стажування</a:t>
            </a:r>
            <a:r>
              <a:rPr lang="uk-UA" dirty="0"/>
              <a:t>, отримано </a:t>
            </a:r>
            <a:r>
              <a:rPr lang="uk-UA" b="1" i="1" dirty="0"/>
              <a:t>2 </a:t>
            </a:r>
            <a:r>
              <a:rPr lang="uk-UA" b="1" i="1" dirty="0" err="1"/>
              <a:t>тревел</a:t>
            </a:r>
            <a:r>
              <a:rPr lang="uk-UA" b="1" i="1" dirty="0"/>
              <a:t> гранти </a:t>
            </a:r>
            <a:r>
              <a:rPr lang="uk-UA" dirty="0"/>
              <a:t>та </a:t>
            </a:r>
            <a:r>
              <a:rPr lang="uk-UA" b="1" i="1" dirty="0"/>
              <a:t>5 індивідуальних освітніх грантів</a:t>
            </a:r>
            <a:r>
              <a:rPr lang="uk-UA" dirty="0"/>
              <a:t>, </a:t>
            </a:r>
            <a:r>
              <a:rPr lang="uk-UA" b="1" i="1" dirty="0"/>
              <a:t>8 </a:t>
            </a:r>
            <a:r>
              <a:rPr lang="uk-UA" i="1" dirty="0"/>
              <a:t>осіб </a:t>
            </a:r>
            <a:r>
              <a:rPr lang="uk-UA" dirty="0"/>
              <a:t>пройшли </a:t>
            </a:r>
            <a:r>
              <a:rPr lang="uk-UA" i="1" dirty="0"/>
              <a:t>клінічне стажування</a:t>
            </a:r>
            <a:r>
              <a:rPr lang="uk-UA" dirty="0" smtClean="0"/>
              <a:t>. </a:t>
            </a:r>
            <a:endParaRPr lang="uk-UA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B8DDF26-7DC4-57ED-87CF-8D7EBF1A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709" y="475946"/>
            <a:ext cx="682625" cy="800126"/>
          </a:xfrm>
          <a:prstGeom prst="rect">
            <a:avLst/>
          </a:prstGeom>
        </p:spPr>
      </p:pic>
      <p:sp>
        <p:nvSpPr>
          <p:cNvPr id="7" name="Підзаголовок 2"/>
          <p:cNvSpPr txBox="1">
            <a:spLocks/>
          </p:cNvSpPr>
          <p:nvPr/>
        </p:nvSpPr>
        <p:spPr>
          <a:xfrm>
            <a:off x="1148885" y="6459785"/>
            <a:ext cx="8534400" cy="32788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71400" lvl="8" indent="0" algn="ctr">
              <a:buNone/>
            </a:pP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Одеський національний медичний університет</a:t>
            </a:r>
            <a:endParaRPr lang="uk-UA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391" y="4149080"/>
            <a:ext cx="109452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Операційне завдання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2025-2026 </a:t>
            </a:r>
            <a:r>
              <a:rPr lang="uk-UA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н.р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– зберегти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динаміку 2024-2025 </a:t>
            </a:r>
            <a:r>
              <a:rPr lang="uk-UA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н.р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та посилити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її: подвоїти кількість індивідуальних грантових заявок, розширити географію клінічних стажувань та досягти більшої участі викладачів і молодих науковців у міжнародних академічних програмах.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Це стане важливим внеском у підвищення конкурентоспроможності університету та якість освітнього і наукового 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процесів.</a:t>
            </a:r>
            <a:endParaRPr lang="uk-UA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2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885" y="245863"/>
            <a:ext cx="10964336" cy="1450757"/>
          </a:xfrm>
        </p:spPr>
        <p:txBody>
          <a:bodyPr>
            <a:noAutofit/>
          </a:bodyPr>
          <a:lstStyle/>
          <a:p>
            <a:pPr fontAlgn="base"/>
            <a:r>
              <a:rPr lang="uk-UA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Людський капітал і </a:t>
            </a:r>
            <a:r>
              <a:rPr lang="uk-UA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лідерство</a:t>
            </a:r>
            <a:endParaRPr lang="uk-UA" sz="40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B8DDF26-7DC4-57ED-87CF-8D7EBF1A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709" y="475946"/>
            <a:ext cx="682625" cy="800126"/>
          </a:xfrm>
          <a:prstGeom prst="rect">
            <a:avLst/>
          </a:prstGeom>
        </p:spPr>
      </p:pic>
      <p:sp>
        <p:nvSpPr>
          <p:cNvPr id="7" name="Підзаголовок 2"/>
          <p:cNvSpPr txBox="1">
            <a:spLocks/>
          </p:cNvSpPr>
          <p:nvPr/>
        </p:nvSpPr>
        <p:spPr>
          <a:xfrm>
            <a:off x="1148885" y="6459785"/>
            <a:ext cx="8534400" cy="32788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71400" lvl="8" indent="0" algn="ctr">
              <a:buNone/>
            </a:pP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Одеський національний медичний університет</a:t>
            </a:r>
            <a:endParaRPr lang="uk-UA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8805" y="1899381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Операційне завдання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2025-2026 </a:t>
            </a:r>
            <a:r>
              <a:rPr lang="uk-UA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н.р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– створювати умови для розвитку викладачів, мотивувати молодих науковців і забезпечувати гідне визнання досвіду старших колег.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13292" y="2079801"/>
            <a:ext cx="10964336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uk-UA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Гуманістична місія медицини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18381" y="3645024"/>
            <a:ext cx="109452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Особливу увагу ми приділяємо психологічній підтримці. Адже саме зараз суспільство переживає надзвичайне навантаження, і медична спільнота має бути готова відповідати на ці виклики. Центри ментального здоров’я ОНМедУ вже працюють, і сьогодні вони виконують подвійну 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місію: слугують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базою для практичної підготовки студентів і молодих лікарів;	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і надають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реальну допомогу пацієнтам, колегам, а також підтримку студентам і викладачам, які стикаються зі стресом та емоційним виснаженням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Операційне </a:t>
            </a:r>
            <a:r>
              <a:rPr lang="uk-UA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завдання 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2025-2026 </a:t>
            </a:r>
            <a:r>
              <a:rPr lang="uk-UA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н.р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– виховувати не лише висококваліфікованих фахівців, а й лікарів-громадян із чіткою етичною позицією, здатних поєднати професіоналізм і людяність. </a:t>
            </a:r>
          </a:p>
        </p:txBody>
      </p:sp>
    </p:spTree>
    <p:extLst>
      <p:ext uri="{BB962C8B-B14F-4D97-AF65-F5344CB8AC3E}">
        <p14:creationId xmlns:p14="http://schemas.microsoft.com/office/powerpoint/2010/main" val="354725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9496" y="1988840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uk-UA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ДЯКУЮ </a:t>
            </a:r>
            <a:br>
              <a:rPr lang="uk-UA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 УВАГУ!</a:t>
            </a: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B8DDF26-7DC4-57ED-87CF-8D7EBF1A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99" y="75883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5091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8A97D12357EE4682C1D9E59D8F270E" ma:contentTypeVersion="14" ma:contentTypeDescription="Create a new document." ma:contentTypeScope="" ma:versionID="f102e01f2bb9910830032a664247f7fe">
  <xsd:schema xmlns:xsd="http://www.w3.org/2001/XMLSchema" xmlns:xs="http://www.w3.org/2001/XMLSchema" xmlns:p="http://schemas.microsoft.com/office/2006/metadata/properties" xmlns:ns3="5264789e-f11f-4e77-890a-02e0affe2976" xmlns:ns4="3e507e86-c75d-4e30-acb2-66bf59c390b0" targetNamespace="http://schemas.microsoft.com/office/2006/metadata/properties" ma:root="true" ma:fieldsID="83614eac23fc88ff1764263d2d591449" ns3:_="" ns4:_="">
    <xsd:import namespace="5264789e-f11f-4e77-890a-02e0affe2976"/>
    <xsd:import namespace="3e507e86-c75d-4e30-acb2-66bf59c390b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4789e-f11f-4e77-890a-02e0affe29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507e86-c75d-4e30-acb2-66bf59c390b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56251C-BDE6-4DF9-BB8B-491483E39C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64789e-f11f-4e77-890a-02e0affe2976"/>
    <ds:schemaRef ds:uri="3e507e86-c75d-4e30-acb2-66bf59c390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24568E-9CE3-4A7B-8500-1D2C0E5963BB}">
  <ds:schemaRefs>
    <ds:schemaRef ds:uri="http://purl.org/dc/terms/"/>
    <ds:schemaRef ds:uri="http://purl.org/dc/elements/1.1/"/>
    <ds:schemaRef ds:uri="5264789e-f11f-4e77-890a-02e0affe2976"/>
    <ds:schemaRef ds:uri="http://purl.org/dc/dcmitype/"/>
    <ds:schemaRef ds:uri="http://schemas.microsoft.com/office/2006/documentManagement/types"/>
    <ds:schemaRef ds:uri="3e507e86-c75d-4e30-acb2-66bf59c390b0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8873DA6-A9C8-4A5C-AAE3-0731C585C9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21008</TotalTime>
  <Words>598</Words>
  <Application>Microsoft Office PowerPoint</Application>
  <PresentationFormat>Широкоэкранный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Ретро</vt:lpstr>
      <vt:lpstr>Розвиток університету в умовах сьогодення</vt:lpstr>
      <vt:lpstr>Якість освіти та менеджмент інновацій</vt:lpstr>
      <vt:lpstr>Розвиток науки та інноваційної екосистеми</vt:lpstr>
      <vt:lpstr>Клінічна інтеграція</vt:lpstr>
      <vt:lpstr>Міжнародна конкурентність</vt:lpstr>
      <vt:lpstr>Людський капітал і лідерство</vt:lpstr>
      <vt:lpstr>ДЯКУЮ 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IPD</dc:title>
  <dc:creator>Esoian, Naira</dc:creator>
  <cp:lastModifiedBy>Борщ Вікторія Ігорівна</cp:lastModifiedBy>
  <cp:revision>594</cp:revision>
  <cp:lastPrinted>2025-08-26T10:50:10Z</cp:lastPrinted>
  <dcterms:created xsi:type="dcterms:W3CDTF">2021-10-13T09:23:50Z</dcterms:created>
  <dcterms:modified xsi:type="dcterms:W3CDTF">2025-08-26T11:29:35Z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2021-10-13T00:00:00Z</vt:filetime>
  </property>
  <property fmtid="{D5CDD505-2E9C-101B-9397-08002B2CF9AE}" pid="5" name="ContentTypeId">
    <vt:lpwstr>0x0101003C8A97D12357EE4682C1D9E59D8F270E</vt:lpwstr>
  </property>
</Properties>
</file>