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notesMasterIdLst>
    <p:notesMasterId r:id="rId10"/>
  </p:notesMasterIdLst>
  <p:sldIdLst>
    <p:sldId id="257" r:id="rId2"/>
    <p:sldId id="331" r:id="rId3"/>
    <p:sldId id="340" r:id="rId4"/>
    <p:sldId id="322" r:id="rId5"/>
    <p:sldId id="339" r:id="rId6"/>
    <p:sldId id="338" r:id="rId7"/>
    <p:sldId id="342" r:id="rId8"/>
    <p:sldId id="305" r:id="rId9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0975E-91E7-46B4-8070-A2095CA7CF4C}" type="datetimeFigureOut">
              <a:rPr lang="uk-UA" smtClean="0"/>
              <a:t>30.07.2025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E3AF6-09B4-4B9B-9C74-1B8037690F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3432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30.07.2025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2297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30.07.2025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883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30.07.2025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1297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30.07.2025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6423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30.07.2025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3397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30.07.2025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038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30.07.2025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4462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30.07.2025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57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30.07.2025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5761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30.07.2025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4637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47A24-A97E-488F-841B-A109689F86D4}" type="datetimeFigureOut">
              <a:rPr lang="uk-UA" smtClean="0"/>
              <a:t>30.07.2025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4161-685C-4C97-9717-A478D2972A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211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47A24-A97E-488F-841B-A109689F86D4}" type="datetimeFigureOut">
              <a:rPr lang="uk-UA" smtClean="0"/>
              <a:t>30.07.2025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54161-685C-4C97-9717-A478D2972A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05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6C74167-0B27-4EBA-AEB2-14DD03629C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3743" y="1280319"/>
            <a:ext cx="7453568" cy="4924055"/>
          </a:xfrm>
        </p:spPr>
        <p:txBody>
          <a:bodyPr anchor="ctr"/>
          <a:lstStyle/>
          <a:p>
            <a:pPr algn="ctr"/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Звіт з анкетування про якість викладання дисциплін кафедрами ОНМедУ</a:t>
            </a:r>
            <a:b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-202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осінній семестр</a:t>
            </a: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ОПП «Практична психологія»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A483D50-0EC0-4246-8262-BEAAE13B5E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309" y="275303"/>
            <a:ext cx="1614196" cy="1892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77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F9AF4B-3D11-F7EC-124B-2FF11DC340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A72BBF-3666-2F19-6BBB-869A044C2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275" y="195605"/>
            <a:ext cx="7688824" cy="961391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психіатрії, наркології, медичної психології та психотерапії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7EEA9EB-0090-DA20-B5EB-2F038E084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611" y="195605"/>
            <a:ext cx="682625" cy="800126"/>
          </a:xfrm>
          <a:prstGeom prst="rect">
            <a:avLst/>
          </a:prstGeom>
        </p:spPr>
      </p:pic>
      <p:sp>
        <p:nvSpPr>
          <p:cNvPr id="4" name="Місце для вмісту 2">
            <a:extLst>
              <a:ext uri="{FF2B5EF4-FFF2-40B4-BE49-F238E27FC236}">
                <a16:creationId xmlns:a16="http://schemas.microsoft.com/office/drawing/2014/main" id="{E5EF835C-FD89-6285-9E37-576459CD17DB}"/>
              </a:ext>
            </a:extLst>
          </p:cNvPr>
          <p:cNvSpPr txBox="1">
            <a:spLocks/>
          </p:cNvSpPr>
          <p:nvPr/>
        </p:nvSpPr>
        <p:spPr>
          <a:xfrm>
            <a:off x="615790" y="1671045"/>
            <a:ext cx="3610075" cy="1622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викладають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I </a:t>
            </a:r>
            <a:r>
              <a:rPr lang="ru-RU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семестрі</a:t>
            </a:r>
            <a:r>
              <a:rPr lang="uk-UA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Психологічна допомога при кризових станах</a:t>
            </a:r>
          </a:p>
          <a:p>
            <a:pPr marL="0" indent="0">
              <a:buNone/>
            </a:pPr>
            <a:endParaRPr lang="ru-RU" sz="1600" dirty="0">
              <a:cs typeface="Calibri Light" panose="020F0302020204030204" pitchFamily="34" charset="0"/>
            </a:endParaRPr>
          </a:p>
          <a:p>
            <a:endParaRPr lang="ru-RU" sz="1600" dirty="0">
              <a:cs typeface="Calibri Light" panose="020F03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E4AF7F-A89C-4FDD-9F1D-08EA8300C6D0}"/>
              </a:ext>
            </a:extLst>
          </p:cNvPr>
          <p:cNvSpPr txBox="1"/>
          <p:nvPr/>
        </p:nvSpPr>
        <p:spPr>
          <a:xfrm>
            <a:off x="393290" y="3558474"/>
            <a:ext cx="855476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 ВИСНОВОК: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Кафедра та викладачі отримали високу оцінку завдяки професіоналізму, інноваційному підходу до навчання та дружній атмосфері. Здобувачі висловлюють подяку за цікавий і продуктивний досвід, відзначаючи високу якість як теоретичної, так і практичної підготовки. Рекомендується зосередитись на розширенні практичних занять та збільшенні тривалості циклу для ще більшої ефективності навчального процесу.</a:t>
            </a:r>
          </a:p>
        </p:txBody>
      </p:sp>
      <p:sp>
        <p:nvSpPr>
          <p:cNvPr id="8" name="Місце для вмісту 2">
            <a:extLst>
              <a:ext uri="{FF2B5EF4-FFF2-40B4-BE49-F238E27FC236}">
                <a16:creationId xmlns:a16="http://schemas.microsoft.com/office/drawing/2014/main" id="{70501073-B3C3-418C-9C71-FE72E5676286}"/>
              </a:ext>
            </a:extLst>
          </p:cNvPr>
          <p:cNvSpPr txBox="1">
            <a:spLocks/>
          </p:cNvSpPr>
          <p:nvPr/>
        </p:nvSpPr>
        <p:spPr>
          <a:xfrm>
            <a:off x="4823537" y="1483644"/>
            <a:ext cx="4011562" cy="1688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uk-UA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опитування здобувачів</a:t>
            </a:r>
          </a:p>
          <a:p>
            <a:pPr marL="0" indent="0" algn="ctr">
              <a:buFont typeface="Wingdings 3" charset="2"/>
              <a:buNone/>
            </a:pP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респондентів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</a:p>
          <a:p>
            <a:pPr>
              <a:buFont typeface="Wingdings" panose="05000000000000000000" pitchFamily="2" charset="2"/>
              <a:buChar char="§"/>
            </a:pPr>
            <a:endParaRPr lang="uk-UA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522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B47725-6043-5E24-F92A-41998E3101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D74883-26DE-F9BD-1A6B-4DEE6C1EC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483" y="44681"/>
            <a:ext cx="7688824" cy="1291329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психіатрії, наркології, медичної психології та психотерапії</a:t>
            </a:r>
          </a:p>
        </p:txBody>
      </p:sp>
      <p:sp>
        <p:nvSpPr>
          <p:cNvPr id="5" name="Місце для вмісту 2">
            <a:extLst>
              <a:ext uri="{FF2B5EF4-FFF2-40B4-BE49-F238E27FC236}">
                <a16:creationId xmlns:a16="http://schemas.microsoft.com/office/drawing/2014/main" id="{7DCBDA3F-7607-699C-872C-6A0BFB29083C}"/>
              </a:ext>
            </a:extLst>
          </p:cNvPr>
          <p:cNvSpPr txBox="1">
            <a:spLocks/>
          </p:cNvSpPr>
          <p:nvPr/>
        </p:nvSpPr>
        <p:spPr>
          <a:xfrm>
            <a:off x="688258" y="2358795"/>
            <a:ext cx="7877274" cy="3157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uk-UA" b="1" dirty="0"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CD70973-CF6C-3061-D210-859C3469E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945" y="290283"/>
            <a:ext cx="682625" cy="8001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F308D6D-E623-AB94-3911-03726E4891B9}"/>
              </a:ext>
            </a:extLst>
          </p:cNvPr>
          <p:cNvSpPr txBox="1"/>
          <p:nvPr/>
        </p:nvSpPr>
        <p:spPr>
          <a:xfrm>
            <a:off x="235975" y="1295503"/>
            <a:ext cx="8750710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АСПЕКТИ:</a:t>
            </a:r>
          </a:p>
          <a:p>
            <a:pPr marL="354013" lvl="1" indent="-17780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Викладачі виділяються професіоналізмом, індивідуальним підходом до здобувачів і якісним балансом між теорією та практикою.</a:t>
            </a:r>
          </a:p>
          <a:p>
            <a:pPr marL="354013" lvl="1" indent="-17780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 вдячні за професійний підхід, творчі методи викладання (задачі, презентації, малюнки), які роблять навчання інтерактивним та цікавим.</a:t>
            </a:r>
          </a:p>
          <a:p>
            <a:pPr marL="354013" lvl="1" indent="-17780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 анкетування високо оцінили набуті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 та практичний досвід,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який вони здобули під час навчання.</a:t>
            </a:r>
          </a:p>
          <a:p>
            <a:pPr marL="354013" lvl="1" indent="-17780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 проходило на позитивній ноті, викладачі мотивують до подальшого розвитку.</a:t>
            </a:r>
          </a:p>
          <a:p>
            <a:pPr marL="354013" lvl="1" indent="-177800">
              <a:buFont typeface="Arial" panose="020B0604020202020204" pitchFamily="34" charset="0"/>
              <a:buChar char="•"/>
            </a:pP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 ЩОДО ВДОСКОНАЛЕННЯ:</a:t>
            </a:r>
          </a:p>
          <a:p>
            <a:pPr marL="354013" indent="-17780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Респонденти висловили бажання збільшити кількість відвідувань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тренінгів і безпосереднього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 з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особами, що звертаються по психологічну допомогу.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indent="-17780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з реальними кейсами є важливою складовою для вдосконалення навичок.</a:t>
            </a:r>
          </a:p>
          <a:p>
            <a:pPr marL="354013" indent="-17780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Опитувані вважають, що курс варто розширити.</a:t>
            </a:r>
          </a:p>
          <a:p>
            <a:endParaRPr lang="uk-UA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293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0FF38F-D52D-993D-D2C2-110EBF7C8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7429A3-623A-98CB-9BEF-75FED8DF3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4988" y="332246"/>
            <a:ext cx="7380514" cy="1053055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менеджменту охорони </a:t>
            </a:r>
            <a:r>
              <a:rPr lang="uk-UA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5D31D20-D786-1A90-DCA9-DD4A003F7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290" y="1979670"/>
            <a:ext cx="4611330" cy="31591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Дисципліни, що викладають в I семестрі:</a:t>
            </a:r>
          </a:p>
          <a:p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Методологія та організація наукових досліджень з циклом академічної доброчесності</a:t>
            </a:r>
          </a:p>
          <a:p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Психологічне консультування</a:t>
            </a:r>
          </a:p>
          <a:p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Етична мотивація.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-менеджмент та лідерство</a:t>
            </a:r>
          </a:p>
          <a:p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Правове регулювання надання психологічної допомоги</a:t>
            </a:r>
          </a:p>
          <a:p>
            <a:pPr marL="0" indent="0">
              <a:buNone/>
            </a:pPr>
            <a:endParaRPr lang="uk-UA" sz="1600" dirty="0">
              <a:cs typeface="Calibri Light" panose="020F0302020204030204" pitchFamily="34" charset="0"/>
            </a:endParaRPr>
          </a:p>
        </p:txBody>
      </p:sp>
      <p:sp>
        <p:nvSpPr>
          <p:cNvPr id="5" name="Місце для вмісту 2">
            <a:extLst>
              <a:ext uri="{FF2B5EF4-FFF2-40B4-BE49-F238E27FC236}">
                <a16:creationId xmlns:a16="http://schemas.microsoft.com/office/drawing/2014/main" id="{E8BD8720-C34C-4258-605A-BAFE8310DA0A}"/>
              </a:ext>
            </a:extLst>
          </p:cNvPr>
          <p:cNvSpPr txBox="1">
            <a:spLocks/>
          </p:cNvSpPr>
          <p:nvPr/>
        </p:nvSpPr>
        <p:spPr>
          <a:xfrm>
            <a:off x="5004620" y="1952536"/>
            <a:ext cx="4011562" cy="3213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uk-UA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опитування здобувачів</a:t>
            </a:r>
          </a:p>
          <a:p>
            <a:pPr marL="0" indent="0" algn="ctr">
              <a:buFont typeface="Wingdings 3" charset="2"/>
              <a:buNone/>
            </a:pP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респондентів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</a:p>
          <a:p>
            <a:pPr>
              <a:buFont typeface="Wingdings" panose="05000000000000000000" pitchFamily="2" charset="2"/>
              <a:buChar char="§"/>
            </a:pPr>
            <a:endParaRPr lang="uk-UA" dirty="0"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F9F605C-0222-98A2-078D-317BEE82B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16" y="390513"/>
            <a:ext cx="682625" cy="80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924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9E4AFC-420C-1D90-7D7E-E687889ABB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8684C15-6FDE-81EA-B67B-3CA3B02E6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569" y="813212"/>
            <a:ext cx="8858861" cy="5803898"/>
          </a:xfrm>
        </p:spPr>
        <p:txBody>
          <a:bodyPr>
            <a:noAutofit/>
          </a:bodyPr>
          <a:lstStyle/>
          <a:p>
            <a:pPr marL="360000" indent="-541338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АСПЕКТИ:</a:t>
            </a:r>
          </a:p>
          <a:p>
            <a:pPr marL="360000" indent="-176213">
              <a:lnSpc>
                <a:spcPct val="120000"/>
              </a:lnSpc>
              <a:spcBef>
                <a:spcPts val="0"/>
              </a:spcBef>
              <a:tabLst>
                <a:tab pos="628650" algn="l"/>
              </a:tabLst>
            </a:pP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 професіоналізм викладачів та якісну організацію занять.</a:t>
            </a:r>
          </a:p>
          <a:p>
            <a:pPr marL="360000" indent="-176213">
              <a:lnSpc>
                <a:spcPct val="120000"/>
              </a:lnSpc>
              <a:spcBef>
                <a:spcPts val="0"/>
              </a:spcBef>
              <a:tabLst>
                <a:tab pos="628650" algn="l"/>
              </a:tabLst>
            </a:pP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 вдячні за корисний матеріал, детальне пояснення та стиль викладання</a:t>
            </a:r>
          </a:p>
          <a:p>
            <a:pPr marL="360000" indent="-176213">
              <a:lnSpc>
                <a:spcPct val="120000"/>
              </a:lnSpc>
              <a:spcBef>
                <a:spcPts val="0"/>
              </a:spcBef>
              <a:tabLst>
                <a:tab pos="628650" algn="l"/>
              </a:tabLst>
            </a:pP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 визнано інформативними, цікавими та практичними.</a:t>
            </a:r>
          </a:p>
          <a:p>
            <a:pPr marL="360000" indent="-176213">
              <a:lnSpc>
                <a:spcPct val="120000"/>
              </a:lnSpc>
              <a:spcBef>
                <a:spcPts val="0"/>
              </a:spcBef>
              <a:tabLst>
                <a:tab pos="628650" algn="l"/>
              </a:tabLst>
            </a:pP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Виділяється доброзичливість, терплячість і компетентність педагогів</a:t>
            </a:r>
          </a:p>
          <a:p>
            <a:pPr marL="360000" indent="-176213">
              <a:lnSpc>
                <a:spcPct val="120000"/>
              </a:lnSpc>
              <a:spcBef>
                <a:spcPts val="0"/>
              </a:spcBef>
              <a:tabLst>
                <a:tab pos="628650" algn="l"/>
              </a:tabLst>
            </a:pP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Часті позитивні відгуки, такі як «Все супер!», «Все відмінно!», свідчать про загальне задоволення навчальним процесом.</a:t>
            </a:r>
          </a:p>
          <a:p>
            <a:pPr marL="360000" indent="-541338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 ТА ЗОНИ ДЛЯ ПОКРАЩЕННЯ:</a:t>
            </a:r>
          </a:p>
          <a:p>
            <a:pPr marL="360000" indent="-265113">
              <a:lnSpc>
                <a:spcPct val="120000"/>
              </a:lnSpc>
              <a:spcBef>
                <a:spcPts val="0"/>
              </a:spcBef>
            </a:pP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Критика щодо застарілості презентаційного матеріалу та недостатнього використання сучасних шаблонів.</a:t>
            </a:r>
          </a:p>
          <a:p>
            <a:pPr marL="360000" indent="-541338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 ДЛЯ ВДОСКОНАЛЕННЯ:</a:t>
            </a:r>
          </a:p>
          <a:p>
            <a:pPr marL="360000" indent="-265113">
              <a:lnSpc>
                <a:spcPct val="120000"/>
              </a:lnSpc>
              <a:spcBef>
                <a:spcPts val="0"/>
              </a:spcBef>
            </a:pP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Рекомендується оновити презентації та включити більш сучасні візуальні елементи.</a:t>
            </a:r>
          </a:p>
          <a:p>
            <a:pPr marL="360000" indent="-265113">
              <a:lnSpc>
                <a:spcPct val="120000"/>
              </a:lnSpc>
              <a:spcBef>
                <a:spcPts val="0"/>
              </a:spcBef>
            </a:pP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Включення більше прикладних дисциплін, орієнтованих на сучасні вимоги професії.</a:t>
            </a:r>
          </a:p>
          <a:p>
            <a:pPr marL="360000" indent="-265113">
              <a:lnSpc>
                <a:spcPct val="120000"/>
              </a:lnSpc>
              <a:spcBef>
                <a:spcPts val="0"/>
              </a:spcBef>
            </a:pP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практичних семінарів чи воркшопів для підсилення практичного аспекту навчання.</a:t>
            </a:r>
          </a:p>
          <a:p>
            <a:pPr marL="360000" indent="-541338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 ВИСНОВОК: </a:t>
            </a:r>
            <a:r>
              <a:rPr lang="uk-UA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 респондентів задоволені якістю викладання, відзначають професійність викладачів і цікавий навчальний матеріал. Однак, є потреба у вдосконаленні практичної складової та модернізації навчальних матеріалів, що сприятиме ще більшій ефективності навчального процесу.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8DF3074-35A6-1A6F-A5B4-B0BA7A0F18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86"/>
            <a:ext cx="682625" cy="800126"/>
          </a:xfrm>
          <a:prstGeom prst="rect">
            <a:avLst/>
          </a:prstGeom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48E7E11D-70FC-4EC2-B3EC-2524EEEA8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770" y="13087"/>
            <a:ext cx="7380514" cy="800126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менеджменту охорони </a:t>
            </a:r>
            <a:r>
              <a:rPr lang="uk-UA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</a:p>
        </p:txBody>
      </p:sp>
    </p:spTree>
    <p:extLst>
      <p:ext uri="{BB962C8B-B14F-4D97-AF65-F5344CB8AC3E}">
        <p14:creationId xmlns:p14="http://schemas.microsoft.com/office/powerpoint/2010/main" val="4103908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4706F1-7832-1286-D446-8B8FBCCB1B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587F34-2A4A-D843-8C7D-F3E43A2AC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31" y="253213"/>
            <a:ext cx="7846141" cy="642526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філософії, біоетики та іноземних мов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CA977CC-CE7B-C8AB-1235-D23BC97A4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624" y="1583840"/>
            <a:ext cx="3646141" cy="13284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викладають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I </a:t>
            </a:r>
            <a:r>
              <a:rPr lang="ru-RU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семестрі</a:t>
            </a:r>
            <a:r>
              <a:rPr lang="uk-UA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</a:p>
          <a:p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 «Ділова іноземна мова»</a:t>
            </a:r>
          </a:p>
        </p:txBody>
      </p:sp>
      <p:sp>
        <p:nvSpPr>
          <p:cNvPr id="5" name="Місце для вмісту 2">
            <a:extLst>
              <a:ext uri="{FF2B5EF4-FFF2-40B4-BE49-F238E27FC236}">
                <a16:creationId xmlns:a16="http://schemas.microsoft.com/office/drawing/2014/main" id="{01EAD9C4-B3D1-5BE9-A6E9-EEA74F36913F}"/>
              </a:ext>
            </a:extLst>
          </p:cNvPr>
          <p:cNvSpPr txBox="1">
            <a:spLocks/>
          </p:cNvSpPr>
          <p:nvPr/>
        </p:nvSpPr>
        <p:spPr>
          <a:xfrm>
            <a:off x="4361654" y="1583840"/>
            <a:ext cx="4782346" cy="88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опитування здобувачів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респондентів: 41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EAFAE74-A0E6-4965-1866-157C8EECE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6" y="0"/>
            <a:ext cx="682625" cy="800126"/>
          </a:xfrm>
          <a:prstGeom prst="rect">
            <a:avLst/>
          </a:prstGeom>
        </p:spPr>
      </p:pic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67A731B7-8DD9-40B2-8748-C65E123ABCD4}"/>
              </a:ext>
            </a:extLst>
          </p:cNvPr>
          <p:cNvSpPr/>
          <p:nvPr/>
        </p:nvSpPr>
        <p:spPr>
          <a:xfrm>
            <a:off x="503853" y="3155935"/>
            <a:ext cx="81362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uk-UA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 ВИСНОВОК:</a:t>
            </a:r>
          </a:p>
          <a:p>
            <a:pPr lvl="0" algn="ctr" defTabSz="914400">
              <a:defRPr/>
            </a:pP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Здобувачі дуже задоволені якістю викладання, цікавістю дисциплін і атмосферою на кафедрі. Викладачі отримали численні подяки за професіоналізм і мотивацію. Разом з тим, збільшення часу на вивчення дисциплін і впровадження більш інтерактивних методів навчання допоможе ще більше покращити ефективність освітнього процесу.</a:t>
            </a:r>
          </a:p>
        </p:txBody>
      </p:sp>
    </p:spTree>
    <p:extLst>
      <p:ext uri="{BB962C8B-B14F-4D97-AF65-F5344CB8AC3E}">
        <p14:creationId xmlns:p14="http://schemas.microsoft.com/office/powerpoint/2010/main" val="1822682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BD838E-6D6A-6471-AF71-9D986C71E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86E06C-BA45-0C5D-DC96-492716FE9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4411" y="263846"/>
            <a:ext cx="7846141" cy="883994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філософії, біоетики та іноземних мов</a:t>
            </a:r>
          </a:p>
        </p:txBody>
      </p:sp>
      <p:sp>
        <p:nvSpPr>
          <p:cNvPr id="5" name="Місце для вмісту 2">
            <a:extLst>
              <a:ext uri="{FF2B5EF4-FFF2-40B4-BE49-F238E27FC236}">
                <a16:creationId xmlns:a16="http://schemas.microsoft.com/office/drawing/2014/main" id="{16499192-CA10-62B9-0E64-3AD3383501A8}"/>
              </a:ext>
            </a:extLst>
          </p:cNvPr>
          <p:cNvSpPr txBox="1">
            <a:spLocks/>
          </p:cNvSpPr>
          <p:nvPr/>
        </p:nvSpPr>
        <p:spPr>
          <a:xfrm>
            <a:off x="461786" y="2318977"/>
            <a:ext cx="8528766" cy="3131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472C4"/>
              </a:buClr>
              <a:buSzTx/>
              <a:buFont typeface="Wingdings 3" charset="2"/>
              <a:buNone/>
              <a:tabLst/>
              <a:defRPr/>
            </a:pPr>
            <a:endParaRPr kumimoji="0" lang="uk-UA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A309BB3-4551-E59E-593C-5B636374F6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73" y="0"/>
            <a:ext cx="682625" cy="80012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77E49DE-8FFE-52D6-63BF-AF74F389C614}"/>
              </a:ext>
            </a:extLst>
          </p:cNvPr>
          <p:cNvSpPr txBox="1"/>
          <p:nvPr/>
        </p:nvSpPr>
        <p:spPr>
          <a:xfrm>
            <a:off x="307617" y="1538219"/>
            <a:ext cx="8528766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АСПЕКТИ: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 вдячні за інформативність і захопливість занять, високу якість викладання та професійний підхід викладачів.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 розширюють кругозір, сприяють розвитку мислення та практичних навичок. 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 анкетування позитивно оцінюють дискусії, інтерактивні завдання та практичні кейси, які допомагають краще засвоїти матеріал.</a:t>
            </a:r>
          </a:p>
          <a:p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 ЩОДО ВДОСКОНАЛЕННЯ:</a:t>
            </a:r>
          </a:p>
          <a:p>
            <a:pPr marL="354013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 інтерактивності: </a:t>
            </a:r>
            <a:r>
              <a:rPr lang="uk-UA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kumimoji="0" lang="uk-UA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икористання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дискусій, дебатів, відео та рольових ігор для підвищення залученості студентів.</a:t>
            </a:r>
          </a:p>
          <a:p>
            <a:pPr marL="354013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Модернізація матеріалів: </a:t>
            </a:r>
            <a:r>
              <a:rPr lang="uk-UA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kumimoji="0" lang="uk-UA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одавання</a:t>
            </a:r>
            <a:r>
              <a:rPr kumimoji="0" lang="uk-U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сучасних мультимедійних засобів, структурованих презентацій і прикладів, які допомагають студентам краще запам’ятовувати матеріал.</a:t>
            </a:r>
          </a:p>
          <a:p>
            <a:pPr marL="354013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uk-UA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894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3227D5AC-7318-4519-96DA-8F4673C3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265" y="712838"/>
            <a:ext cx="7885469" cy="84019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 та зауваження, що найчастіше називали здобувачі 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58D13212-0043-4E2F-A29D-36698AB8E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360" y="1720646"/>
            <a:ext cx="7993626" cy="4326194"/>
          </a:xfrm>
        </p:spPr>
        <p:txBody>
          <a:bodyPr>
            <a:normAutofit fontScale="92500"/>
          </a:bodyPr>
          <a:lstStyle/>
          <a:p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5350" indent="-266700">
              <a:buFont typeface="Wingdings" panose="05000000000000000000" pitchFamily="2" charset="2"/>
              <a:buChar char="§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Обмежений час для вивчення дисциплін і великий обсяг матеріалу</a:t>
            </a:r>
          </a:p>
          <a:p>
            <a:pPr marL="895350" indent="-266700">
              <a:buFont typeface="Wingdings" panose="05000000000000000000" pitchFamily="2" charset="2"/>
              <a:buChar char="§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Потреба у більшій інтерактивності та практиці з реальними кейсами і відвідуванням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тренінгів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5350" indent="-266700">
              <a:buFont typeface="Wingdings" panose="05000000000000000000" pitchFamily="2" charset="2"/>
              <a:buChar char="§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у деяких випадках старих шаблонів презентацій та одноманітних методів</a:t>
            </a:r>
          </a:p>
          <a:p>
            <a:pPr marL="62865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 цих питань може значно покращити ефективність та сприйняття навчального процесу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D138B2D-4E40-43E5-B315-6A25A0A6C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952" y="332809"/>
            <a:ext cx="682625" cy="80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676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1184</TotalTime>
  <Words>540</Words>
  <Application>Microsoft Office PowerPoint</Application>
  <PresentationFormat>Экран (4:3)</PresentationFormat>
  <Paragraphs>67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Wingdings 3</vt:lpstr>
      <vt:lpstr>Office Theme</vt:lpstr>
      <vt:lpstr>Звіт з анкетування про якість викладання дисциплін кафедрами ОНМедУ 2024-2025 н.р.  осінній семестр ОПП «Практична психологія»</vt:lpstr>
      <vt:lpstr>Кафедра психіатрії, наркології, медичної психології та психотерапії</vt:lpstr>
      <vt:lpstr>Кафедра психіатрії, наркології, медичної психології та психотерапії</vt:lpstr>
      <vt:lpstr>Кафедра менеджменту охорони здоров’я</vt:lpstr>
      <vt:lpstr>Кафедра менеджменту охорони здоров’я</vt:lpstr>
      <vt:lpstr>Кафедра філософії, біоетики та іноземних мов</vt:lpstr>
      <vt:lpstr>Кафедра філософії, біоетики та іноземних мов</vt:lpstr>
      <vt:lpstr>Проблеми та зауваження, що найчастіше називали здобувачі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Звіт з анкетування про якість викладання дисциплін кафедрами ОНМедУ 2023-2024 навчальний рік І семестр</dc:title>
  <dc:creator>Катерина Миколаївна Усиченко</dc:creator>
  <cp:lastModifiedBy>Катерина Миколаївна Усиченко</cp:lastModifiedBy>
  <cp:revision>84</cp:revision>
  <cp:lastPrinted>2025-01-30T06:41:38Z</cp:lastPrinted>
  <dcterms:created xsi:type="dcterms:W3CDTF">2024-04-08T12:29:26Z</dcterms:created>
  <dcterms:modified xsi:type="dcterms:W3CDTF">2025-07-30T09:22:13Z</dcterms:modified>
</cp:coreProperties>
</file>