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0"/>
  </p:notesMasterIdLst>
  <p:sldIdLst>
    <p:sldId id="257" r:id="rId2"/>
    <p:sldId id="331" r:id="rId3"/>
    <p:sldId id="340" r:id="rId4"/>
    <p:sldId id="322" r:id="rId5"/>
    <p:sldId id="339" r:id="rId6"/>
    <p:sldId id="338" r:id="rId7"/>
    <p:sldId id="342" r:id="rId8"/>
    <p:sldId id="305" r:id="rId9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5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0975E-91E7-46B4-8070-A2095CA7CF4C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3AF6-09B4-4B9B-9C74-1B8037690F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343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229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883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129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642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339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038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446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57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576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463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211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05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6C74167-0B27-4EBA-AEB2-14DD03629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743" y="1280319"/>
            <a:ext cx="7453568" cy="4924055"/>
          </a:xfrm>
        </p:spPr>
        <p:txBody>
          <a:bodyPr anchor="ctr"/>
          <a:lstStyle/>
          <a:p>
            <a:pPr algn="ctr"/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з анкетування про якість викладання дисциплін кафедрами ОНМедУ</a:t>
            </a: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осінній семестр</a:t>
            </a:r>
            <a:b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 «Практична психологія»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483D50-0EC0-4246-8262-BEAAE13B5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09" y="275303"/>
            <a:ext cx="1614196" cy="189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7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9AF4B-3D11-F7EC-124B-2FF11DC34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72BBF-3666-2F19-6BBB-869A044C2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275" y="195605"/>
            <a:ext cx="7688824" cy="961391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психіатрії, наркології, медичної психології та психотерапії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7EEA9EB-0090-DA20-B5EB-2F038E084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11" y="195605"/>
            <a:ext cx="682625" cy="800126"/>
          </a:xfrm>
          <a:prstGeom prst="rect">
            <a:avLst/>
          </a:prstGeom>
        </p:spPr>
      </p:pic>
      <p:sp>
        <p:nvSpPr>
          <p:cNvPr id="4" name="Місце для вмісту 2">
            <a:extLst>
              <a:ext uri="{FF2B5EF4-FFF2-40B4-BE49-F238E27FC236}">
                <a16:creationId xmlns:a16="http://schemas.microsoft.com/office/drawing/2014/main" id="{E5EF835C-FD89-6285-9E37-576459CD17DB}"/>
              </a:ext>
            </a:extLst>
          </p:cNvPr>
          <p:cNvSpPr txBox="1">
            <a:spLocks/>
          </p:cNvSpPr>
          <p:nvPr/>
        </p:nvSpPr>
        <p:spPr>
          <a:xfrm>
            <a:off x="615790" y="1671045"/>
            <a:ext cx="3610075" cy="1622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I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семестрі</a:t>
            </a:r>
            <a:r>
              <a:rPr lang="uk-UA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 допомога при кризових станах</a:t>
            </a:r>
          </a:p>
          <a:p>
            <a:pPr marL="0" indent="0">
              <a:buNone/>
            </a:pPr>
            <a:endParaRPr lang="ru-RU" sz="1600" dirty="0">
              <a:cs typeface="Calibri Light" panose="020F0302020204030204" pitchFamily="34" charset="0"/>
            </a:endParaRPr>
          </a:p>
          <a:p>
            <a:endParaRPr lang="ru-RU" sz="1600" dirty="0"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E4AF7F-A89C-4FDD-9F1D-08EA8300C6D0}"/>
              </a:ext>
            </a:extLst>
          </p:cNvPr>
          <p:cNvSpPr txBox="1"/>
          <p:nvPr/>
        </p:nvSpPr>
        <p:spPr>
          <a:xfrm>
            <a:off x="393290" y="3558474"/>
            <a:ext cx="855476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ВИСНОВОК: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Кафедра та викладачі отримали високу оцінку завдяки професіоналізму, інноваційному підходу до навчання та дружній атмосфері. Здобувачі висловлюють подяку за цікавий і продуктивний досвід, відзначаючи високу якість як теоретичної, так і практичної підготовки. Рекомендується зосередитись на розширенні практичних занять та збільшенні тривалості циклу для ще більшої ефективності навчального процесу.</a:t>
            </a:r>
          </a:p>
        </p:txBody>
      </p:sp>
      <p:sp>
        <p:nvSpPr>
          <p:cNvPr id="8" name="Місце для вмісту 2">
            <a:extLst>
              <a:ext uri="{FF2B5EF4-FFF2-40B4-BE49-F238E27FC236}">
                <a16:creationId xmlns:a16="http://schemas.microsoft.com/office/drawing/2014/main" id="{70501073-B3C3-418C-9C71-FE72E5676286}"/>
              </a:ext>
            </a:extLst>
          </p:cNvPr>
          <p:cNvSpPr txBox="1">
            <a:spLocks/>
          </p:cNvSpPr>
          <p:nvPr/>
        </p:nvSpPr>
        <p:spPr>
          <a:xfrm>
            <a:off x="4823537" y="1483644"/>
            <a:ext cx="4011562" cy="1688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</a:t>
            </a:r>
          </a:p>
          <a:p>
            <a:pPr marL="0" indent="0" algn="ctr">
              <a:buFont typeface="Wingdings 3" charset="2"/>
              <a:buNone/>
            </a:pP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  <a:p>
            <a:pPr>
              <a:buFont typeface="Wingdings" panose="05000000000000000000" pitchFamily="2" charset="2"/>
              <a:buChar char="§"/>
            </a:pPr>
            <a:endParaRPr lang="uk-UA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2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47725-6043-5E24-F92A-41998E310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74883-26DE-F9BD-1A6B-4DEE6C1E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483" y="44681"/>
            <a:ext cx="7688824" cy="1291329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психіатрії, наркології, медичної психології та психотерапії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7DCBDA3F-7607-699C-872C-6A0BFB29083C}"/>
              </a:ext>
            </a:extLst>
          </p:cNvPr>
          <p:cNvSpPr txBox="1">
            <a:spLocks/>
          </p:cNvSpPr>
          <p:nvPr/>
        </p:nvSpPr>
        <p:spPr>
          <a:xfrm>
            <a:off x="688258" y="2358795"/>
            <a:ext cx="7877274" cy="3157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uk-UA" b="1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CD70973-CF6C-3061-D210-859C3469E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45" y="290283"/>
            <a:ext cx="682625" cy="8001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308D6D-E623-AB94-3911-03726E4891B9}"/>
              </a:ext>
            </a:extLst>
          </p:cNvPr>
          <p:cNvSpPr txBox="1"/>
          <p:nvPr/>
        </p:nvSpPr>
        <p:spPr>
          <a:xfrm>
            <a:off x="235975" y="1295503"/>
            <a:ext cx="875071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 виділяються професіоналізмом, індивідуальним підходом до здобувачів і якісним балансом між теорією та практикою.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 вдячні за професійний підхід, творчі методи викладання (задачі, презентації, малюнки), які роблять навчання інтерактивним та цікавим.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анкетування високо оцінили набуті навички у спілкуванні з пацієнтами та практичний досвід, який вони здобули під час навчання.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проходило на позитивній ноті, викладачі мотивують до подальшого розвитку.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ЩОДО ВДОСКОНАЛЕННЯ:</a:t>
            </a:r>
          </a:p>
          <a:p>
            <a:pPr marL="354013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Респонденти висловили бажання збільшити кількість відвідувань клініки і безпосереднього спілкування з пацієнтами, особливо в психіатричних лікарнях.</a:t>
            </a:r>
          </a:p>
          <a:p>
            <a:pPr marL="354013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з реальними кейсами є важливою складовою для вдосконалення навичок.</a:t>
            </a:r>
          </a:p>
          <a:p>
            <a:pPr marL="354013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Опитувані вважають, що курс варто розширити.</a:t>
            </a:r>
          </a:p>
          <a:p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9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FF38F-D52D-993D-D2C2-110EBF7C8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429A3-623A-98CB-9BEF-75FED8DF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988" y="332246"/>
            <a:ext cx="7380514" cy="1053055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менеджменту охорони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5D31D20-D786-1A90-DCA9-DD4A003F7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90" y="1979670"/>
            <a:ext cx="4611330" cy="3159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I семестрі: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 та організація наукових досліджень з циклом академічної доброчесності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Психологічне консультування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Етична мотивація.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-менеджмент та лідерство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 регулювання надання психологічної допомоги</a:t>
            </a:r>
          </a:p>
          <a:p>
            <a:pPr marL="0" indent="0">
              <a:buNone/>
            </a:pPr>
            <a:endParaRPr lang="uk-UA" sz="1600" dirty="0">
              <a:cs typeface="Calibri Light" panose="020F0302020204030204" pitchFamily="34" charset="0"/>
            </a:endParaRP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E8BD8720-C34C-4258-605A-BAFE8310DA0A}"/>
              </a:ext>
            </a:extLst>
          </p:cNvPr>
          <p:cNvSpPr txBox="1">
            <a:spLocks/>
          </p:cNvSpPr>
          <p:nvPr/>
        </p:nvSpPr>
        <p:spPr>
          <a:xfrm>
            <a:off x="5004620" y="1952536"/>
            <a:ext cx="4011562" cy="3213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</a:t>
            </a:r>
          </a:p>
          <a:p>
            <a:pPr marL="0" indent="0" algn="ctr">
              <a:buFont typeface="Wingdings 3" charset="2"/>
              <a:buNone/>
            </a:pP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  <a:p>
            <a:pPr>
              <a:buFont typeface="Wingdings" panose="05000000000000000000" pitchFamily="2" charset="2"/>
              <a:buChar char="§"/>
            </a:pPr>
            <a:endParaRPr lang="uk-UA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F9F605C-0222-98A2-078D-317BEE82B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6" y="390513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2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E4AFC-420C-1D90-7D7E-E687889AB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8684C15-6FDE-81EA-B67B-3CA3B02E6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569" y="813212"/>
            <a:ext cx="8858861" cy="5803898"/>
          </a:xfrm>
        </p:spPr>
        <p:txBody>
          <a:bodyPr>
            <a:noAutofit/>
          </a:bodyPr>
          <a:lstStyle/>
          <a:p>
            <a:pPr marL="360000" indent="-5413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професіоналізм викладачів та якісну організацію занять.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вдячні за корисний матеріал, детальне пояснення та стиль викладання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визнано інформативними, цікавими та практичними.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Виділяється доброзичливість, терплячість і компетентність педагогів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Часті позитивні відгуки, такі як «Все супер!», «Все відмінно!», свідчать про загальне задоволення навчальним процесом.</a:t>
            </a:r>
          </a:p>
          <a:p>
            <a:pPr marL="360000" indent="-5413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 ТА ЗОНИ ДЛЯ ПОКРАЩЕННЯ:</a:t>
            </a:r>
          </a:p>
          <a:p>
            <a:pPr marL="360000" indent="-265113">
              <a:lnSpc>
                <a:spcPct val="120000"/>
              </a:lnSpc>
              <a:spcBef>
                <a:spcPts val="0"/>
              </a:spcBef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 щодо застарілості презентаційного матеріалу та недостатнього використання сучасних шаблонів.</a:t>
            </a:r>
          </a:p>
          <a:p>
            <a:pPr marL="360000" indent="-5413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ДЛЯ ВДОСКОНАЛЕННЯ:</a:t>
            </a:r>
          </a:p>
          <a:p>
            <a:pPr marL="360000" indent="-265113">
              <a:lnSpc>
                <a:spcPct val="120000"/>
              </a:lnSpc>
              <a:spcBef>
                <a:spcPts val="0"/>
              </a:spcBef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Рекомендується оновити презентації та включити більш сучасні візуальні елементи.</a:t>
            </a:r>
          </a:p>
          <a:p>
            <a:pPr marL="360000" indent="-265113">
              <a:lnSpc>
                <a:spcPct val="120000"/>
              </a:lnSpc>
              <a:spcBef>
                <a:spcPts val="0"/>
              </a:spcBef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 більше прикладних дисциплін, орієнтованих на сучасні вимоги професії.</a:t>
            </a:r>
          </a:p>
          <a:p>
            <a:pPr marL="360000" indent="-265113">
              <a:lnSpc>
                <a:spcPct val="120000"/>
              </a:lnSpc>
              <a:spcBef>
                <a:spcPts val="0"/>
              </a:spcBef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практичних семінарів чи воркшопів для підсилення практичного аспекту навчання.</a:t>
            </a:r>
          </a:p>
          <a:p>
            <a:pPr marL="360000" indent="-5413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ВИСНОВОК: </a:t>
            </a: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 респондентів задоволені якістю викладання, відзначають професійність викладачів і цікавий навчальний матеріал. Однак, є потреба у вдосконаленні практичної складової та модернізації навчальних матеріалів, що сприятиме ще більшій ефективності навчального процесу.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8DF3074-35A6-1A6F-A5B4-B0BA7A0F1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86"/>
            <a:ext cx="682625" cy="800126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8E7E11D-70FC-4EC2-B3EC-2524EEEA8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770" y="13087"/>
            <a:ext cx="7380514" cy="80012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менеджменту охорони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410390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706F1-7832-1286-D446-8B8FBCCB1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587F34-2A4A-D843-8C7D-F3E43A2AC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31" y="253213"/>
            <a:ext cx="7846141" cy="64252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філософії, біоетики та іноземних мов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CA977CC-CE7B-C8AB-1235-D23BC97A4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24" y="1583840"/>
            <a:ext cx="3646141" cy="1328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I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семестрі</a:t>
            </a:r>
            <a:r>
              <a:rPr lang="uk-UA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 «Ділова іноземна мова»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01EAD9C4-B3D1-5BE9-A6E9-EEA74F36913F}"/>
              </a:ext>
            </a:extLst>
          </p:cNvPr>
          <p:cNvSpPr txBox="1">
            <a:spLocks/>
          </p:cNvSpPr>
          <p:nvPr/>
        </p:nvSpPr>
        <p:spPr>
          <a:xfrm>
            <a:off x="4361654" y="1583840"/>
            <a:ext cx="4782346" cy="8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респондентів: 41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EAFAE74-A0E6-4965-1866-157C8EECE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" y="0"/>
            <a:ext cx="682625" cy="800126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67A731B7-8DD9-40B2-8748-C65E123ABCD4}"/>
              </a:ext>
            </a:extLst>
          </p:cNvPr>
          <p:cNvSpPr/>
          <p:nvPr/>
        </p:nvSpPr>
        <p:spPr>
          <a:xfrm>
            <a:off x="503853" y="3155935"/>
            <a:ext cx="81362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ВИСНОВОК:</a:t>
            </a:r>
          </a:p>
          <a:p>
            <a:pPr lvl="0" algn="ctr" defTabSz="914400">
              <a:defRPr/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Здобувачі дуже задоволені якістю викладання, цікавістю дисциплін і атмосферою на кафедрі. Викладачі отримали численні подяки за професіоналізм і мотивацію. Разом з тим, збільшення часу на вивчення дисциплін і впровадження більш інтерактивних методів навчання допоможе ще більше покращити ефективність освітнього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182268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D838E-6D6A-6471-AF71-9D986C71E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6E06C-BA45-0C5D-DC96-492716FE9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411" y="263846"/>
            <a:ext cx="7846141" cy="88399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філософії, біоетики та іноземних мов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16499192-CA10-62B9-0E64-3AD3383501A8}"/>
              </a:ext>
            </a:extLst>
          </p:cNvPr>
          <p:cNvSpPr txBox="1">
            <a:spLocks/>
          </p:cNvSpPr>
          <p:nvPr/>
        </p:nvSpPr>
        <p:spPr>
          <a:xfrm>
            <a:off x="461786" y="2318977"/>
            <a:ext cx="8528766" cy="3131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 3" charset="2"/>
              <a:buNone/>
              <a:tabLst/>
              <a:defRPr/>
            </a:pPr>
            <a:endParaRPr kumimoji="0" lang="uk-U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A309BB3-4551-E59E-593C-5B636374F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73" y="0"/>
            <a:ext cx="682625" cy="8001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7E49DE-8FFE-52D6-63BF-AF74F389C614}"/>
              </a:ext>
            </a:extLst>
          </p:cNvPr>
          <p:cNvSpPr txBox="1"/>
          <p:nvPr/>
        </p:nvSpPr>
        <p:spPr>
          <a:xfrm>
            <a:off x="307617" y="1538219"/>
            <a:ext cx="852876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 вдячні за інформативність і захопливість занять, високу якість викладання та професійний підхід викладачів.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розширюють кругозір, сприяють розвитку мислення та практичних навичок.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анкетування позитивно оцінюють дискусії, інтерактивні завдання та практичні кейси, які допомагають краще засвоїти матеріал.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ЩОДО ВДОСКОНАЛЕННЯ:</a:t>
            </a:r>
          </a:p>
          <a:p>
            <a:pPr marL="354013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інтерактивності: </a:t>
            </a: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uk-UA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икористання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дискусій, дебатів, відео та рольових ігор для підвищення залученості студентів.</a:t>
            </a:r>
          </a:p>
          <a:p>
            <a:pPr marL="354013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Модернізація матеріалів: </a:t>
            </a: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kumimoji="0" lang="uk-UA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одавання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сучасних мультимедійних засобів, структурованих презентацій і прикладів, які допомагають студентам краще запам’ятовувати матеріал.</a:t>
            </a:r>
          </a:p>
          <a:p>
            <a:pPr marL="354013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uk-U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9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227D5AC-7318-4519-96DA-8F4673C3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265" y="712838"/>
            <a:ext cx="7885469" cy="8401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та зауваження, що найчастіше називали здобувачі 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8D13212-0043-4E2F-A29D-36698AB8E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60" y="1720646"/>
            <a:ext cx="7993626" cy="4326194"/>
          </a:xfrm>
        </p:spPr>
        <p:txBody>
          <a:bodyPr>
            <a:normAutofit fontScale="92500"/>
          </a:bodyPr>
          <a:lstStyle/>
          <a:p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-266700">
              <a:buFont typeface="Wingdings" panose="05000000000000000000" pitchFamily="2" charset="2"/>
              <a:buChar char="§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Обмежений час для вивчення дисциплін і великий обсяг матеріалу</a:t>
            </a:r>
          </a:p>
          <a:p>
            <a:pPr marL="895350" indent="-266700">
              <a:buFont typeface="Wingdings" panose="05000000000000000000" pitchFamily="2" charset="2"/>
              <a:buChar char="§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у більшій інтерактивності та практиці з реальними кейсами і відвідуванням клініки</a:t>
            </a:r>
          </a:p>
          <a:p>
            <a:pPr marL="895350" indent="-266700">
              <a:buFont typeface="Wingdings" panose="05000000000000000000" pitchFamily="2" charset="2"/>
              <a:buChar char="§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у деяких випадках старих шаблонів презентацій та одноманітних методів</a:t>
            </a:r>
          </a:p>
          <a:p>
            <a:pPr marL="62865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 цих питань може значно покращити ефективність та сприйняття навчального процесу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D138B2D-4E40-43E5-B315-6A25A0A6C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52" y="332809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67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1177</TotalTime>
  <Words>663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Wingdings 3</vt:lpstr>
      <vt:lpstr>Office Theme</vt:lpstr>
      <vt:lpstr>Звіт з анкетування про якість викладання дисциплін кафедрами ОНМедУ 2024-2025 н.р.  осінній семестр ОПП «Практична психологія»</vt:lpstr>
      <vt:lpstr>Кафедра психіатрії, наркології, медичної психології та психотерапії</vt:lpstr>
      <vt:lpstr>Кафедра психіатрії, наркології, медичної психології та психотерапії</vt:lpstr>
      <vt:lpstr>Кафедра менеджменту охорони здоров’я</vt:lpstr>
      <vt:lpstr>Кафедра менеджменту охорони здоров’я</vt:lpstr>
      <vt:lpstr>Кафедра філософії, біоетики та іноземних мов</vt:lpstr>
      <vt:lpstr>Кафедра філософії, біоетики та іноземних мов</vt:lpstr>
      <vt:lpstr>Проблеми та зауваження, що найчастіше називали здобувачі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з анкетування про якість викладання дисциплін кафедрами ОНМедУ 2023-2024 навчальний рік І семестр</dc:title>
  <dc:creator>Катерина Миколаївна Усиченко</dc:creator>
  <cp:lastModifiedBy>Наталя Миколаївна Кульчицька</cp:lastModifiedBy>
  <cp:revision>83</cp:revision>
  <cp:lastPrinted>2025-01-30T06:41:38Z</cp:lastPrinted>
  <dcterms:created xsi:type="dcterms:W3CDTF">2024-04-08T12:29:26Z</dcterms:created>
  <dcterms:modified xsi:type="dcterms:W3CDTF">2025-03-17T14:38:22Z</dcterms:modified>
</cp:coreProperties>
</file>