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CA6"/>
    <a:srgbClr val="026DC6"/>
    <a:srgbClr val="0262B2"/>
    <a:srgbClr val="0077D0"/>
    <a:srgbClr val="0070C4"/>
    <a:srgbClr val="005392"/>
    <a:srgbClr val="0065B0"/>
    <a:srgbClr val="64C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D66D8-4414-CA4C-AC2E-D9CB60D5121F}" v="3" dt="2023-08-04T08:54:56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>
      <p:cViewPr varScale="1">
        <p:scale>
          <a:sx n="78" d="100"/>
          <a:sy n="78" d="100"/>
        </p:scale>
        <p:origin x="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89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304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26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48169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976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8039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7600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93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5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8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5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9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2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3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24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Изображение выглядит как небо, облако, синий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CA6EA906-7979-A8A4-F5F6-061A9D6935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l="11209" r="6832"/>
          <a:stretch/>
        </p:blipFill>
        <p:spPr>
          <a:xfrm>
            <a:off x="15714507" y="-1"/>
            <a:ext cx="751583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08EAD-5572-F1D1-910A-0B6188507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2743" y="1607291"/>
            <a:ext cx="6428792" cy="1821709"/>
          </a:xfrm>
        </p:spPr>
        <p:txBody>
          <a:bodyPr anchor="b">
            <a:noAutofit/>
          </a:bodyPr>
          <a:lstStyle/>
          <a:p>
            <a:pPr algn="ctr"/>
            <a:r>
              <a:rPr lang="ru-RU" sz="2800" b="1" kern="1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ДОСЛІДНОЇ ПРОПОЗИЦІЇ</a:t>
            </a:r>
            <a:br>
              <a:rPr lang="ru-RU" sz="1800" b="1" kern="100" dirty="0">
                <a:solidFill>
                  <a:srgbClr val="0070C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kern="100" dirty="0">
                <a:solidFill>
                  <a:srgbClr val="0070C0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6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1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89EFE5-276B-1C73-BF12-7F542EF33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0" y="4696878"/>
            <a:ext cx="3072882" cy="819019"/>
          </a:xfrm>
        </p:spPr>
        <p:txBody>
          <a:bodyPr anchor="t">
            <a:normAutofit lnSpcReduction="10000"/>
          </a:bodyPr>
          <a:lstStyle/>
          <a:p>
            <a:pPr algn="ctr"/>
            <a:r>
              <a:rPr lang="ru-UA" sz="2000" b="1" dirty="0">
                <a:solidFill>
                  <a:schemeClr val="tx1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Дослідна пропозиція</a:t>
            </a:r>
            <a:endParaRPr lang="ru-RU" sz="2000" b="1" dirty="0">
              <a:solidFill>
                <a:schemeClr val="tx1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solidFill>
                  <a:schemeClr val="tx1"/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Ім’я Прізвище</a:t>
            </a:r>
            <a:endParaRPr lang="ru-UA" sz="2000" b="1" i="1" dirty="0">
              <a:solidFill>
                <a:schemeClr val="tx1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D1CD14-9D51-9D7B-6A90-8A0D5368D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46" y="343763"/>
            <a:ext cx="695004" cy="9266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0B250A-996B-5E4A-94B1-5E0F14B6012A}"/>
              </a:ext>
            </a:extLst>
          </p:cNvPr>
          <p:cNvSpPr txBox="1"/>
          <p:nvPr/>
        </p:nvSpPr>
        <p:spPr>
          <a:xfrm>
            <a:off x="4611532" y="5710335"/>
            <a:ext cx="3004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Bahnschrift" panose="020B0502040204020203" pitchFamily="34" charset="0"/>
                <a:cs typeface="Times New Roman" panose="02020603050405020304" pitchFamily="18" charset="0"/>
              </a:rPr>
              <a:t>Одеса - 2024</a:t>
            </a:r>
            <a:endParaRPr lang="ru-RU" sz="2000" b="1" dirty="0"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6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29160-CD2E-B1E9-E7F3-61DCD3E0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23" y="354559"/>
            <a:ext cx="11343117" cy="70912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/>
            <a:r>
              <a:rPr lang="uk-UA" sz="2800" b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АКТУАЛЬНІСТЬ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b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ТЕМИ</a:t>
            </a:r>
            <a:endParaRPr lang="en-US" sz="2800" dirty="0">
              <a:latin typeface="Bahnschrift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E23F40-328A-6EAD-0A99-497D50F4F5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5" y="354559"/>
            <a:ext cx="691603" cy="9260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964C12-25A4-5F55-9140-7B1E85E8D2E4}"/>
              </a:ext>
            </a:extLst>
          </p:cNvPr>
          <p:cNvSpPr txBox="1"/>
          <p:nvPr/>
        </p:nvSpPr>
        <p:spPr>
          <a:xfrm>
            <a:off x="1385145" y="2490284"/>
            <a:ext cx="75059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>
                <a:latin typeface="Bahnschrift" panose="020B0502040204020203" pitchFamily="34" charset="0"/>
              </a:rPr>
              <a:t>розкриття проблеми, на яку спрямована дослідницька робота, її обгрунтування та актуальність </a:t>
            </a:r>
          </a:p>
          <a:p>
            <a:r>
              <a:rPr lang="uk-UA" sz="2400" i="1" dirty="0">
                <a:latin typeface="Bahnschrift" panose="020B0502040204020203" pitchFamily="34" charset="0"/>
              </a:rPr>
              <a:t> </a:t>
            </a:r>
          </a:p>
          <a:p>
            <a:r>
              <a:rPr lang="uk-UA" sz="2400" i="1" dirty="0">
                <a:latin typeface="Bahnschrift" panose="020B0502040204020203" pitchFamily="34" charset="0"/>
              </a:rPr>
              <a:t>не більше ніж 10 рядків тексту</a:t>
            </a:r>
          </a:p>
        </p:txBody>
      </p:sp>
    </p:spTree>
    <p:extLst>
      <p:ext uri="{BB962C8B-B14F-4D97-AF65-F5344CB8AC3E}">
        <p14:creationId xmlns:p14="http://schemas.microsoft.com/office/powerpoint/2010/main" val="21319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9C01C-3397-12E7-E2F8-DE998726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131" y="317241"/>
            <a:ext cx="8770571" cy="1057640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pPr algn="ctr">
              <a:lnSpc>
                <a:spcPct val="120000"/>
              </a:lnSpc>
            </a:pPr>
            <a:br>
              <a:rPr lang="en-US" sz="2000" dirty="0">
                <a:effectLst/>
              </a:rPr>
            </a:br>
            <a:r>
              <a:rPr lang="en-US" sz="3100" b="1" dirty="0">
                <a:latin typeface="Bahnschrift" panose="020B0502040204020203" pitchFamily="34" charset="0"/>
                <a:cs typeface="Times New Roman" panose="02020603050405020304" pitchFamily="18" charset="0"/>
              </a:rPr>
              <a:t>СТАН РОЗРОБЛЕНОСТІ НАУКОВОЇ ПРОБЛЕМИ </a:t>
            </a:r>
            <a:br>
              <a:rPr lang="ru-RU" sz="3100" b="1" dirty="0">
                <a:latin typeface="Bahnschrift" panose="020B0502040204020203" pitchFamily="34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Bahnschrift" panose="020B0502040204020203" pitchFamily="34" charset="0"/>
                <a:cs typeface="Times New Roman" panose="02020603050405020304" pitchFamily="18" charset="0"/>
              </a:rPr>
              <a:t>У ВІТЧИЗНЯНІЙ ТА ЗАРУБІЖНІЙ НАУЦІ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D6561E-C18C-E4FD-73DC-11E8407C3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3297" y="1528649"/>
            <a:ext cx="10584025" cy="2268912"/>
          </a:xfrm>
        </p:spPr>
        <p:txBody>
          <a:bodyPr vert="horz" lIns="109728" tIns="109728" rIns="109728" bIns="91440"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uk-UA" sz="1400" b="0" i="0" kern="1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14605" marR="25400" indent="176530" algn="just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</a:pPr>
            <a:endParaRPr lang="uk-UA" sz="1200" kern="1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14605" marR="25400" indent="176530" algn="just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</a:pPr>
            <a:endParaRPr lang="uk-UA" sz="1200" b="0" i="0" kern="1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14605" marR="25400" indent="176530" algn="just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</a:pPr>
            <a:endParaRPr lang="uk-UA" sz="1200" b="0" i="0" kern="1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6FE84C-8A4D-2188-D0B9-D27ACB1843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95" y="388969"/>
            <a:ext cx="691603" cy="9260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966EAE-6DE9-F6FA-4E5F-0061CD39E268}"/>
              </a:ext>
            </a:extLst>
          </p:cNvPr>
          <p:cNvSpPr txBox="1"/>
          <p:nvPr/>
        </p:nvSpPr>
        <p:spPr>
          <a:xfrm>
            <a:off x="1371598" y="2782504"/>
            <a:ext cx="751948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latin typeface="Bahnschrift" panose="020B0502040204020203" pitchFamily="34" charset="0"/>
              </a:rPr>
              <a:t>наводиться стан розробки проблеми у роботах українських і закордонних учених з відповідними посиланнями на літературні джерела</a:t>
            </a:r>
          </a:p>
          <a:p>
            <a:endParaRPr lang="ru-RU" sz="2400" i="1" dirty="0">
              <a:latin typeface="Bahnschrift" panose="020B0502040204020203" pitchFamily="34" charset="0"/>
            </a:endParaRPr>
          </a:p>
          <a:p>
            <a:r>
              <a:rPr lang="uk-UA" sz="2400" i="1" dirty="0">
                <a:latin typeface="Bahnschrift" panose="020B0502040204020203" pitchFamily="34" charset="0"/>
              </a:rPr>
              <a:t>не більше ніж 10 рядків тексту</a:t>
            </a:r>
          </a:p>
        </p:txBody>
      </p:sp>
    </p:spTree>
    <p:extLst>
      <p:ext uri="{BB962C8B-B14F-4D97-AF65-F5344CB8AC3E}">
        <p14:creationId xmlns:p14="http://schemas.microsoft.com/office/powerpoint/2010/main" val="67359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6DD5F-F33B-ABEA-F670-A330D77DE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75" y="391877"/>
            <a:ext cx="6943725" cy="68210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/>
            <a:r>
              <a:rPr lang="en-US" sz="2800" b="1" dirty="0">
                <a:latin typeface="Bahnschrift" panose="020B0502040204020203" pitchFamily="34" charset="0"/>
                <a:cs typeface="Times New Roman" panose="02020603050405020304" pitchFamily="18" charset="0"/>
              </a:rPr>
              <a:t>МЕТА ТА ЗАДАЧІ ДОСЛІДЖЕННЯ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F67B7E-8AEC-B366-66BC-17458E24C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078" y="1612231"/>
            <a:ext cx="10366310" cy="4780629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sz="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CF7BA4-74FD-15D1-F1AD-378AD57D86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62" y="289246"/>
            <a:ext cx="736696" cy="986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B557B6-BF5C-1DBD-07DB-5F85C7E11425}"/>
              </a:ext>
            </a:extLst>
          </p:cNvPr>
          <p:cNvSpPr txBox="1"/>
          <p:nvPr/>
        </p:nvSpPr>
        <p:spPr>
          <a:xfrm>
            <a:off x="1381326" y="2461978"/>
            <a:ext cx="80447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latin typeface="Bahnschrift" panose="020B0502040204020203" pitchFamily="34" charset="0"/>
              </a:rPr>
              <a:t>мета і завдання визначаються на основі актуальності обраної теми та з визначенням кінцевого результату роботи; мають бути чітко сформульовані, а назва, мета, </a:t>
            </a:r>
          </a:p>
        </p:txBody>
      </p:sp>
    </p:spTree>
    <p:extLst>
      <p:ext uri="{BB962C8B-B14F-4D97-AF65-F5344CB8AC3E}">
        <p14:creationId xmlns:p14="http://schemas.microsoft.com/office/powerpoint/2010/main" val="39641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6DD5F-F33B-ABEA-F670-A330D77DE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375" y="391877"/>
            <a:ext cx="6943725" cy="68210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/>
            <a:r>
              <a:rPr lang="uk-UA" sz="2800" b="1" dirty="0">
                <a:latin typeface="Bahnschrift" panose="020B0502040204020203" pitchFamily="34" charset="0"/>
                <a:cs typeface="Times New Roman" panose="02020603050405020304" pitchFamily="18" charset="0"/>
              </a:rPr>
              <a:t>ДИЗАЙН ДОСЛІДЖЕННЯ</a:t>
            </a:r>
            <a:endParaRPr lang="en-US" sz="2800" b="1" dirty="0"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F67B7E-8AEC-B366-66BC-17458E24C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078" y="1612231"/>
            <a:ext cx="10366310" cy="4780629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sz="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CF7BA4-74FD-15D1-F1AD-378AD57D86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62" y="289246"/>
            <a:ext cx="736696" cy="9864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0A07D1-4D2C-B257-DBD9-81F76AC998A5}"/>
              </a:ext>
            </a:extLst>
          </p:cNvPr>
          <p:cNvSpPr txBox="1"/>
          <p:nvPr/>
        </p:nvSpPr>
        <p:spPr>
          <a:xfrm>
            <a:off x="1303500" y="2016334"/>
            <a:ext cx="697473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latin typeface="Bahnschrift" panose="020B0502040204020203" pitchFamily="34" charset="0"/>
              </a:rPr>
              <a:t>об’єкт, предмет та завдання дослідження - взаємопов’язані</a:t>
            </a:r>
          </a:p>
          <a:p>
            <a:endParaRPr lang="ru-RU" sz="2400" i="1" dirty="0">
              <a:latin typeface="Bahnschrift" panose="020B0502040204020203" pitchFamily="34" charset="0"/>
            </a:endParaRPr>
          </a:p>
          <a:p>
            <a:r>
              <a:rPr lang="ru-RU" sz="2400" i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сукупність методів, які планується застосувати у розв’язанні </a:t>
            </a:r>
            <a:r>
              <a:rPr lang="uk-UA" sz="2400" i="1" dirty="0">
                <a:latin typeface="Bahnschrift" panose="020B0502040204020203" pitchFamily="34" charset="0"/>
                <a:ea typeface="Calibri" panose="020F0502020204030204" pitchFamily="34" charset="0"/>
              </a:rPr>
              <a:t>поставлених завдань щодо с</a:t>
            </a:r>
            <a:r>
              <a:rPr lang="uk-UA" sz="2400" i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формульованої дослідницької гіпотези</a:t>
            </a:r>
          </a:p>
          <a:p>
            <a:endParaRPr lang="uk-UA" sz="2400" i="1" dirty="0">
              <a:latin typeface="Bahnschrift" panose="020B0502040204020203" pitchFamily="34" charset="0"/>
            </a:endParaRPr>
          </a:p>
          <a:p>
            <a:r>
              <a:rPr lang="uk-UA" sz="2000" dirty="0">
                <a:latin typeface="Bahnschrift" panose="020B0502040204020203" pitchFamily="34" charset="0"/>
              </a:rPr>
              <a:t>можна представити в вигляді схеми (див. </a:t>
            </a:r>
            <a:r>
              <a:rPr lang="uk-UA" sz="2000" i="1" dirty="0">
                <a:latin typeface="Bahnschrift" panose="020B0502040204020203" pitchFamily="34" charset="0"/>
              </a:rPr>
              <a:t>наступний слайд</a:t>
            </a:r>
            <a:r>
              <a:rPr lang="uk-UA" sz="2000" dirty="0">
                <a:latin typeface="Bahnschrift" panose="020B0502040204020203" pitchFamily="34" charset="0"/>
              </a:rPr>
              <a:t>)</a:t>
            </a:r>
            <a:endParaRPr lang="ru-RU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2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3CE374-52EB-4BB4-B706-47C083EBA1C0}"/>
              </a:ext>
            </a:extLst>
          </p:cNvPr>
          <p:cNvSpPr txBox="1"/>
          <p:nvPr/>
        </p:nvSpPr>
        <p:spPr>
          <a:xfrm>
            <a:off x="3436723" y="1033075"/>
            <a:ext cx="4942801" cy="677108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uk-UA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</a:t>
            </a:r>
            <a:r>
              <a:rPr lang="ru-RU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досл</a:t>
            </a:r>
            <a:r>
              <a:rPr lang="uk-UA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iдження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18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істки та серозна оболонка черевної порожнини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76A3D7-43A7-7549-3B37-2E0B80919047}"/>
              </a:ext>
            </a:extLst>
          </p:cNvPr>
          <p:cNvSpPr txBox="1"/>
          <p:nvPr/>
        </p:nvSpPr>
        <p:spPr>
          <a:xfrm>
            <a:off x="3877193" y="1935873"/>
            <a:ext cx="3360516" cy="95410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 етап</a:t>
            </a:r>
          </a:p>
          <a:p>
            <a:pPr algn="ctr"/>
            <a:r>
              <a:rPr lang="uk-UA" sz="1800" b="1" i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uk-UA" sz="18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опромінені у різних дозах статевозрілі тварини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A8D8C5D6-9554-457F-03D6-49507E0B8400}"/>
              </a:ext>
            </a:extLst>
          </p:cNvPr>
          <p:cNvCxnSpPr>
            <a:cxnSpLocks/>
          </p:cNvCxnSpPr>
          <p:nvPr/>
        </p:nvCxnSpPr>
        <p:spPr>
          <a:xfrm flipH="1">
            <a:off x="5694982" y="1692024"/>
            <a:ext cx="1" cy="23176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8D98FE8-3A56-55C5-D561-02C45F13FD83}"/>
              </a:ext>
            </a:extLst>
          </p:cNvPr>
          <p:cNvCxnSpPr>
            <a:stCxn id="4" idx="1"/>
          </p:cNvCxnSpPr>
          <p:nvPr/>
        </p:nvCxnSpPr>
        <p:spPr>
          <a:xfrm flipH="1">
            <a:off x="2151720" y="1371629"/>
            <a:ext cx="12850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DD367B0B-C844-65A6-70CF-39CD30876D8C}"/>
              </a:ext>
            </a:extLst>
          </p:cNvPr>
          <p:cNvCxnSpPr>
            <a:cxnSpLocks/>
          </p:cNvCxnSpPr>
          <p:nvPr/>
        </p:nvCxnSpPr>
        <p:spPr>
          <a:xfrm>
            <a:off x="2163977" y="1367805"/>
            <a:ext cx="1" cy="56806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DB4CAD1-0780-7ACD-7203-87C9354DAE2B}"/>
              </a:ext>
            </a:extLst>
          </p:cNvPr>
          <p:cNvCxnSpPr>
            <a:stCxn id="4" idx="3"/>
          </p:cNvCxnSpPr>
          <p:nvPr/>
        </p:nvCxnSpPr>
        <p:spPr>
          <a:xfrm>
            <a:off x="8379524" y="1371629"/>
            <a:ext cx="143395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A25E0BC8-1EAF-1FF3-85DB-15105AA58507}"/>
              </a:ext>
            </a:extLst>
          </p:cNvPr>
          <p:cNvCxnSpPr/>
          <p:nvPr/>
        </p:nvCxnSpPr>
        <p:spPr>
          <a:xfrm>
            <a:off x="9833404" y="1367805"/>
            <a:ext cx="0" cy="55159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EBA0D36-1A4D-075D-E1E0-6DE5D7BBB8C9}"/>
              </a:ext>
            </a:extLst>
          </p:cNvPr>
          <p:cNvSpPr txBox="1"/>
          <p:nvPr/>
        </p:nvSpPr>
        <p:spPr>
          <a:xfrm>
            <a:off x="579452" y="1935872"/>
            <a:ext cx="3144535" cy="95410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uk-UA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етап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800" b="1" i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uk-UA" sz="18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інтактні статевозрілі тварини та їх нащадки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256225-A2A1-D77D-D4CA-588B8C52244D}"/>
              </a:ext>
            </a:extLst>
          </p:cNvPr>
          <p:cNvSpPr txBox="1"/>
          <p:nvPr/>
        </p:nvSpPr>
        <p:spPr>
          <a:xfrm>
            <a:off x="7562203" y="1917476"/>
            <a:ext cx="4502560" cy="954107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uk-UA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ІІІ етап</a:t>
            </a:r>
          </a:p>
          <a:p>
            <a:pPr algn="ctr"/>
            <a:r>
              <a:rPr lang="uk-UA" sz="1800" b="1" i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uk-UA" sz="18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щурята, народжені від опромінених у різних дозах статевозрілих тварин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FAA4E4-3662-8A16-948D-F5E40639975C}"/>
              </a:ext>
            </a:extLst>
          </p:cNvPr>
          <p:cNvSpPr txBox="1"/>
          <p:nvPr/>
        </p:nvSpPr>
        <p:spPr>
          <a:xfrm>
            <a:off x="3514376" y="3121896"/>
            <a:ext cx="4942801" cy="40011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uk-UA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досл</a:t>
            </a:r>
            <a:r>
              <a:rPr lang="uk-UA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iдження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E9D199-7680-677E-F0DA-F0D9A29B7D89}"/>
              </a:ext>
            </a:extLst>
          </p:cNvPr>
          <p:cNvSpPr txBox="1"/>
          <p:nvPr/>
        </p:nvSpPr>
        <p:spPr>
          <a:xfrm>
            <a:off x="4178596" y="3729533"/>
            <a:ext cx="3383593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i="1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uk-UA" sz="1800" i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іохімічн</a:t>
            </a:r>
            <a:r>
              <a:rPr lang="uk-UA" i="1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B98CD149-152B-55AF-7D45-52B84D21DDE0}"/>
              </a:ext>
            </a:extLst>
          </p:cNvPr>
          <p:cNvCxnSpPr>
            <a:endCxn id="13" idx="1"/>
          </p:cNvCxnSpPr>
          <p:nvPr/>
        </p:nvCxnSpPr>
        <p:spPr>
          <a:xfrm>
            <a:off x="2114679" y="3321951"/>
            <a:ext cx="1399697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304CF4B1-B067-B40F-4AC5-21437062C68A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8457177" y="3321951"/>
            <a:ext cx="1222059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8CCE24C-3F3B-9568-F858-D96C9822EF7E}"/>
              </a:ext>
            </a:extLst>
          </p:cNvPr>
          <p:cNvCxnSpPr/>
          <p:nvPr/>
        </p:nvCxnSpPr>
        <p:spPr>
          <a:xfrm>
            <a:off x="1962020" y="4211842"/>
            <a:ext cx="0" cy="4319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2529B33C-EEB7-097A-B1FF-7552639A8BAD}"/>
              </a:ext>
            </a:extLst>
          </p:cNvPr>
          <p:cNvCxnSpPr/>
          <p:nvPr/>
        </p:nvCxnSpPr>
        <p:spPr>
          <a:xfrm>
            <a:off x="1962020" y="4627883"/>
            <a:ext cx="1399697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C896BB0-C60A-013A-7ABE-0D53331B62FC}"/>
              </a:ext>
            </a:extLst>
          </p:cNvPr>
          <p:cNvCxnSpPr>
            <a:cxnSpLocks/>
          </p:cNvCxnSpPr>
          <p:nvPr/>
        </p:nvCxnSpPr>
        <p:spPr>
          <a:xfrm>
            <a:off x="10031111" y="4200797"/>
            <a:ext cx="0" cy="45894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64F127C3-BA4E-8762-F5E3-D03593776F13}"/>
              </a:ext>
            </a:extLst>
          </p:cNvPr>
          <p:cNvCxnSpPr>
            <a:cxnSpLocks/>
          </p:cNvCxnSpPr>
          <p:nvPr/>
        </p:nvCxnSpPr>
        <p:spPr>
          <a:xfrm flipH="1">
            <a:off x="8809052" y="4643813"/>
            <a:ext cx="1222059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7FF0C62D-0C00-16E5-25A3-5E123B286B6D}"/>
              </a:ext>
            </a:extLst>
          </p:cNvPr>
          <p:cNvCxnSpPr>
            <a:cxnSpLocks/>
          </p:cNvCxnSpPr>
          <p:nvPr/>
        </p:nvCxnSpPr>
        <p:spPr>
          <a:xfrm flipH="1">
            <a:off x="4889736" y="4130538"/>
            <a:ext cx="1" cy="29719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1BA62F35-925A-F30D-BFE8-3C49CD44E8CC}"/>
              </a:ext>
            </a:extLst>
          </p:cNvPr>
          <p:cNvCxnSpPr/>
          <p:nvPr/>
        </p:nvCxnSpPr>
        <p:spPr>
          <a:xfrm flipH="1">
            <a:off x="7094631" y="4118946"/>
            <a:ext cx="1" cy="29719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F8A026E-D120-D0A6-0BB4-4F9CE845F667}"/>
              </a:ext>
            </a:extLst>
          </p:cNvPr>
          <p:cNvCxnSpPr>
            <a:cxnSpLocks/>
          </p:cNvCxnSpPr>
          <p:nvPr/>
        </p:nvCxnSpPr>
        <p:spPr>
          <a:xfrm>
            <a:off x="5848093" y="3568242"/>
            <a:ext cx="0" cy="21997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D6C79796-6C6C-FCE4-BA9B-9688A614A647}"/>
              </a:ext>
            </a:extLst>
          </p:cNvPr>
          <p:cNvCxnSpPr>
            <a:cxnSpLocks/>
          </p:cNvCxnSpPr>
          <p:nvPr/>
        </p:nvCxnSpPr>
        <p:spPr>
          <a:xfrm flipH="1">
            <a:off x="3092962" y="3568242"/>
            <a:ext cx="593985" cy="37136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E14C8AC1-CC7A-6FA0-2C62-918263843ABB}"/>
              </a:ext>
            </a:extLst>
          </p:cNvPr>
          <p:cNvCxnSpPr>
            <a:cxnSpLocks/>
          </p:cNvCxnSpPr>
          <p:nvPr/>
        </p:nvCxnSpPr>
        <p:spPr>
          <a:xfrm>
            <a:off x="8317493" y="3546429"/>
            <a:ext cx="572108" cy="42772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9451C7A-E3B7-9136-E756-2524E9B7096D}"/>
              </a:ext>
            </a:extLst>
          </p:cNvPr>
          <p:cNvSpPr txBox="1"/>
          <p:nvPr/>
        </p:nvSpPr>
        <p:spPr>
          <a:xfrm>
            <a:off x="855190" y="3761305"/>
            <a:ext cx="2213661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uk-UA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атофізіологічні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CB1ACD-5BB8-5FCD-60AA-8B43FB163CB7}"/>
              </a:ext>
            </a:extLst>
          </p:cNvPr>
          <p:cNvSpPr txBox="1"/>
          <p:nvPr/>
        </p:nvSpPr>
        <p:spPr>
          <a:xfrm>
            <a:off x="8924281" y="3749675"/>
            <a:ext cx="2213661" cy="40011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i="1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2000" i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адіобіологічні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151C6FB-EBC7-AF75-2007-D436C1C3167E}"/>
              </a:ext>
            </a:extLst>
          </p:cNvPr>
          <p:cNvCxnSpPr>
            <a:cxnSpLocks/>
          </p:cNvCxnSpPr>
          <p:nvPr/>
        </p:nvCxnSpPr>
        <p:spPr>
          <a:xfrm>
            <a:off x="9679236" y="2878935"/>
            <a:ext cx="0" cy="45894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30AAC86B-CA8E-CCAD-2C70-1AA917E82861}"/>
              </a:ext>
            </a:extLst>
          </p:cNvPr>
          <p:cNvCxnSpPr>
            <a:cxnSpLocks/>
          </p:cNvCxnSpPr>
          <p:nvPr/>
        </p:nvCxnSpPr>
        <p:spPr>
          <a:xfrm>
            <a:off x="2104483" y="2889979"/>
            <a:ext cx="0" cy="45894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E965412-E5D0-0142-BD58-A525B8983E04}"/>
              </a:ext>
            </a:extLst>
          </p:cNvPr>
          <p:cNvSpPr txBox="1"/>
          <p:nvPr/>
        </p:nvSpPr>
        <p:spPr>
          <a:xfrm>
            <a:off x="3436723" y="4443217"/>
            <a:ext cx="5280454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uk-UA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татистична обробка отриманих результатів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3A3A2B-5FCC-6F99-9347-499E7B601AEC}"/>
              </a:ext>
            </a:extLst>
          </p:cNvPr>
          <p:cNvSpPr txBox="1"/>
          <p:nvPr/>
        </p:nvSpPr>
        <p:spPr>
          <a:xfrm>
            <a:off x="3400672" y="5306884"/>
            <a:ext cx="5280454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Результати досліджень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" name="Прямая со стрелкой 1">
            <a:extLst>
              <a:ext uri="{FF2B5EF4-FFF2-40B4-BE49-F238E27FC236}">
                <a16:creationId xmlns:a16="http://schemas.microsoft.com/office/drawing/2014/main" id="{F1DC577B-977E-BF15-201A-A5E778B19369}"/>
              </a:ext>
            </a:extLst>
          </p:cNvPr>
          <p:cNvCxnSpPr>
            <a:cxnSpLocks/>
          </p:cNvCxnSpPr>
          <p:nvPr/>
        </p:nvCxnSpPr>
        <p:spPr>
          <a:xfrm flipH="1">
            <a:off x="5694982" y="2854233"/>
            <a:ext cx="1" cy="23176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5A198D89-0E3E-6F6B-558B-BF859DC3E584}"/>
              </a:ext>
            </a:extLst>
          </p:cNvPr>
          <p:cNvCxnSpPr>
            <a:cxnSpLocks/>
          </p:cNvCxnSpPr>
          <p:nvPr/>
        </p:nvCxnSpPr>
        <p:spPr>
          <a:xfrm>
            <a:off x="6039299" y="4812549"/>
            <a:ext cx="0" cy="45779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61C6754-294C-32B5-6349-10B2CC3835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37" y="232262"/>
            <a:ext cx="734306" cy="98322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D55411C-D3EA-D78D-E5B7-8DCDA8E9E36B}"/>
              </a:ext>
            </a:extLst>
          </p:cNvPr>
          <p:cNvSpPr txBox="1"/>
          <p:nvPr/>
        </p:nvSpPr>
        <p:spPr>
          <a:xfrm>
            <a:off x="2151720" y="356340"/>
            <a:ext cx="84639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Bahnschrift" panose="020B0502040204020203" pitchFamily="34" charset="0"/>
              </a:rPr>
              <a:t>ДИЗАЙН ДОСЛІДЖЕННЯ</a:t>
            </a:r>
            <a:endParaRPr lang="ru-RU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6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8AE12-E6FA-E296-7718-25563AC5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2531" y="451997"/>
            <a:ext cx="8003552" cy="574378"/>
          </a:xfrm>
        </p:spPr>
        <p:txBody>
          <a:bodyPr vert="horz" lIns="109728" tIns="109728" rIns="109728" bIns="91440" rtlCol="0" anchor="b">
            <a:noAutofit/>
          </a:bodyPr>
          <a:lstStyle/>
          <a:p>
            <a:pPr algn="ctr"/>
            <a:r>
              <a:rPr lang="en-US" sz="2800" b="1" dirty="0">
                <a:latin typeface="Bahnschrift" panose="020B0502040204020203" pitchFamily="34" charset="0"/>
                <a:cs typeface="Times New Roman" panose="02020603050405020304" pitchFamily="18" charset="0"/>
              </a:rPr>
              <a:t>ОЧІКУВАНІ РЕЗУЛЬТАТИ ДОСЛІДЖЕНЬ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F2F187-9D59-0119-BD56-876381C06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24" y="285114"/>
            <a:ext cx="902293" cy="1208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601144-C33D-8FAD-8075-AA816E3534E9}"/>
              </a:ext>
            </a:extLst>
          </p:cNvPr>
          <p:cNvSpPr txBox="1"/>
          <p:nvPr/>
        </p:nvSpPr>
        <p:spPr>
          <a:xfrm>
            <a:off x="1435917" y="2828836"/>
            <a:ext cx="77275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які результати дослідження будуть отримані при вирішенні кожного із завдань дослідження; визначається наукова новизна та теоретичне і практичне значення роботи</a:t>
            </a:r>
            <a:endParaRPr lang="ru-RU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61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0AD7E-E096-3508-A42F-4669641A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063" y="2313993"/>
            <a:ext cx="6242179" cy="1120890"/>
          </a:xfrm>
        </p:spPr>
        <p:txBody>
          <a:bodyPr anchor="b">
            <a:normAutofit/>
          </a:bodyPr>
          <a:lstStyle/>
          <a:p>
            <a:r>
              <a:rPr lang="ru-UA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62DBB1-CBA2-A726-E8C2-B1C30E9B29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16" y="454773"/>
            <a:ext cx="902293" cy="120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480</TotalTime>
  <Words>227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Bahnschrift</vt:lpstr>
      <vt:lpstr>Century Gothic</vt:lpstr>
      <vt:lpstr>Times New Roman</vt:lpstr>
      <vt:lpstr>Wingdings 3</vt:lpstr>
      <vt:lpstr>Slice</vt:lpstr>
      <vt:lpstr>ТЕМА ДОСЛІДНОЇ ПРОПОЗИЦІЇ     </vt:lpstr>
      <vt:lpstr>АКТУАЛЬНІСТЬ ТЕМИ</vt:lpstr>
      <vt:lpstr> СТАН РОЗРОБЛЕНОСТІ НАУКОВОЇ ПРОБЛЕМИ  У ВІТЧИЗНЯНІЙ ТА ЗАРУБІЖНІЙ НАУЦІ</vt:lpstr>
      <vt:lpstr>МЕТА ТА ЗАДАЧІ ДОСЛІДЖЕННЯ</vt:lpstr>
      <vt:lpstr>ДИЗАЙН ДОСЛІДЖЕННЯ</vt:lpstr>
      <vt:lpstr>Презентация PowerPoint</vt:lpstr>
      <vt:lpstr>ОЧІКУВАНІ РЕЗУЛЬТАТИ ДОСЛІДЖЕНЬ</vt:lpstr>
      <vt:lpstr>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МЕХАНІЗМИ ЕПІГЕНЕТИЧНИХ ПОРУШЕНЬ МЕТАБОЛІЧНИХ ПРОЦЕСІВ У СПОЛУЧНІЙ ТКАНИНІ ОПРОМІНЕНИХ ТВАРИН ТА ЇХ НАЩАДКІВ   221 -  Стоматологія</dc:title>
  <dc:creator>Громадченко Анастасия</dc:creator>
  <cp:lastModifiedBy>Наталя Миколаївна Кульчицька</cp:lastModifiedBy>
  <cp:revision>2</cp:revision>
  <dcterms:created xsi:type="dcterms:W3CDTF">2023-08-03T17:45:28Z</dcterms:created>
  <dcterms:modified xsi:type="dcterms:W3CDTF">2024-08-19T20:42:08Z</dcterms:modified>
</cp:coreProperties>
</file>