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58" r:id="rId3"/>
    <p:sldId id="360" r:id="rId4"/>
    <p:sldId id="353" r:id="rId5"/>
    <p:sldId id="352" r:id="rId6"/>
    <p:sldId id="367" r:id="rId7"/>
    <p:sldId id="354" r:id="rId8"/>
    <p:sldId id="365" r:id="rId9"/>
    <p:sldId id="355" r:id="rId10"/>
    <p:sldId id="356" r:id="rId11"/>
    <p:sldId id="364" r:id="rId12"/>
    <p:sldId id="368" r:id="rId13"/>
    <p:sldId id="3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293-B542-45B1-B8F6-D605897EFF7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88CE-C6E1-46DB-8874-F6B2C131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F1674C-5BBC-4152-B426-04CFC6943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C57682-B532-47B8-A2C3-2DA786CCDA06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B6F72-4BBC-44EE-A061-61CF2FCD25C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7FB7A4C-E135-4ACB-AE92-51BC44802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57F15707-2EE7-4E4F-9812-D5A539D18D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DABAA-D2F4-4B69-AF85-7E800BFB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9D7B8C-F300-4CE3-ACAD-59025F76B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52FAB1-DF82-451D-9A91-694EF61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9751B2-B51D-4D3B-A3F8-A32BF98E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8925F3-20C2-43D0-9D66-1A3C4B0A277C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849F67-478A-4491-90BE-2160EB3F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81966C-DCA3-41BC-AB83-92C762C8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E6680-DAD0-4D8D-9BB6-ACD40EB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75E33-7A4A-423E-8DF7-9167DF9FA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63ECA-CE4B-442E-B6D0-BE24EAD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BF615-B1F1-4712-8943-7513808E0E99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7D569-274A-4713-88AC-ABC5FC82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5DBC70-3E7F-4672-9480-483929BB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C9C40B-11FE-4E03-A13D-0B3BE27B5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C2CD67-B67C-46C1-BAE2-CFDA7517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CEF9F-F87B-4005-9B8F-9356B732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5504B-79C0-4E1C-8202-B9299CCB9CD0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765EB-066D-4CC3-B987-D6A9CEC2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A258F-813F-42C0-BAE2-CCD1B47F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E2D352-D705-456A-A419-BA2F413286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F7C29E-EAA1-45B0-AAB5-200A39788557}"/>
              </a:ext>
            </a:extLst>
          </p:cNvPr>
          <p:cNvSpPr/>
          <p:nvPr userDrawn="1"/>
        </p:nvSpPr>
        <p:spPr>
          <a:xfrm>
            <a:off x="0" y="1122362"/>
            <a:ext cx="12192000" cy="4625295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F4123-0418-4C27-A1F3-D409CC715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462529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258-86A5-40D4-8F4F-40407A27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2A6327-9E4C-4FFE-90CB-2824DE3A1A9F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7A6CF-AD89-401D-A308-4A655638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477CA-6074-4513-A5DE-BBED8FF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83966F4B-FB96-4653-8679-7F4052D35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28615"/>
            <a:ext cx="2244412" cy="10484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FBF4EC88-7780-46F9-9464-23F36ADC3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75243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0A238A-2641-4F67-8BFE-6F1BE1A741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BA44F9-1BCC-4C4C-9433-8AEB305406D2}"/>
              </a:ext>
            </a:extLst>
          </p:cNvPr>
          <p:cNvSpPr/>
          <p:nvPr userDrawn="1"/>
        </p:nvSpPr>
        <p:spPr>
          <a:xfrm>
            <a:off x="0" y="1221971"/>
            <a:ext cx="12192000" cy="4607980"/>
          </a:xfrm>
          <a:prstGeom prst="rect">
            <a:avLst/>
          </a:prstGeom>
          <a:gradFill flip="none" rotWithShape="1">
            <a:gsLst>
              <a:gs pos="84000">
                <a:srgbClr val="14A9ED"/>
              </a:gs>
              <a:gs pos="44000">
                <a:srgbClr val="25C3F0"/>
              </a:gs>
              <a:gs pos="100000">
                <a:srgbClr val="008BEA"/>
              </a:gs>
              <a:gs pos="0">
                <a:srgbClr val="4BFF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DA3C8-A987-4AD9-97C6-10F5D59E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566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AF80A9-2FD1-4883-9AB5-F232EE59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3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EB08CA-34A3-4902-8509-4101781E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B646A-399C-4A19-9C06-3644FFA4F944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6CAC29-38EC-4DB1-B907-C22DDD16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0D51D-2F4C-4A93-8444-2E332574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73218F8-C978-4F64-8A01-8253FC4B3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5362" y="86744"/>
            <a:ext cx="2244412" cy="10484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A91E4ADC-C7B2-4DB5-8FF4-E636A64DF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12" y="133372"/>
            <a:ext cx="4411578" cy="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C7E62-05D3-4C16-8FD0-BA73744A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2765E4-EA0F-4DF0-9719-7ED26262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5311B-1732-401A-93B7-E14FED15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A62A0F-77F1-4B66-809F-BE42284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61CEA-9660-405B-AA71-C7D98AEA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827A1-0526-416A-8810-0FEF4C35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F545B-0FB4-4AB9-A653-671695BD3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C67BD0-D04D-4CD3-937D-51400923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136C3C-8432-4B4E-993C-F8D8B6CE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00B0F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75537E-6B4B-4E2B-AC3D-671EB860DE74}" type="datetime1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231B1-5C53-4B43-B6BB-6A5E59B0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E52A72-6C2A-4662-BD35-8DCCFE9B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7F072-C2DA-45FF-B5BB-AD50248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6EEACF-1756-4C26-A7E7-A241FF7C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ECA7AF-3DBB-4DDE-9A5D-A62CD190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D6C8C4-348C-4489-9730-FAF858226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B8F87D-EA3D-4835-895C-9ABC804F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6020E8-7D9D-48CA-9DC8-113A99B4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8A078-D391-4D03-95E0-5656A000F218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28296E-CB7C-4FFA-9416-BA86B7A2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FD326-8072-4559-9F74-0F31DE9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2E8EE-D887-4823-8101-2A13DFF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2A49B6-905D-451D-838B-8C0FB07E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CA740-2374-4B37-8959-7BA6EE07127C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DD3310-62C8-45FE-A4A7-74643D65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3B9E2-CF31-4265-A00D-FDA6FDAC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E49607-7104-434C-8144-CEE85F3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DCED84-E69A-411D-8263-71375C1D5BEF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0C143E-863C-4DEE-8881-25DEC2B7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4E5563-5CDD-44A7-9927-AD294FF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4A967-C3C1-4D2D-86F3-DC88E47D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4694A-88D6-43D0-B9ED-458872A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E4CC65-3B1A-47B6-A124-1F03E755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62497D-75B0-4676-8C64-AF3361B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BD6990-35AC-4DFB-8228-6E2D625CC309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F1CBA-1E83-4F61-949E-5BF8B49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85D513-0DAC-41B5-8A78-CD232203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60FD40-1625-476E-A9EC-D6D23F6B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B71280-50CE-4FB9-8C86-DF6EF115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1D7254-5A99-45C5-B255-987E51EF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BE1DC4-40A8-4302-AEC6-5F32F1737232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E8D6C-8861-4201-9179-2D16D53E5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36779-7671-4D8A-B4F7-73841CD4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F67618-A52E-4987-947D-71E58B73B8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2F68B1E-4976-424D-929A-9EB21243A5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423927" y="28615"/>
            <a:ext cx="685555" cy="3202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D35BF8D-3858-48D1-A07A-F283751B73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2518" y="75243"/>
            <a:ext cx="1276019" cy="2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A22BC-0D2D-4D65-BF41-513E913FA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1302026"/>
            <a:ext cx="11120581" cy="4412974"/>
          </a:xfrm>
        </p:spPr>
        <p:txBody>
          <a:bodyPr>
            <a:no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потреб представників охорони </a:t>
            </a:r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 області кліматичного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повідач – керівник проектної групи в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ОНМедУ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Шаблій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Т.П.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5464EB-94F9-4097-BC56-8895A4A5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DD6CDC-5728-48DC-AB06-73E377A8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dirty="0"/>
              <a:t>of the authors, and the Commission cannot be held responsible for any use which may be made of the information contained therein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7389EE-0C0F-421D-8B8E-D4FFE633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1" y="3022517"/>
            <a:ext cx="272573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9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59068-6F3F-4838-B905-6C46786F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7A6463-F929-4CC6-BB4E-9F34C788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41B212-00A2-4834-986F-86CF05DC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4222B7-DEF4-4A1A-B47E-B9AF66FA3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4" t="33421" r="40326" b="12058"/>
          <a:stretch/>
        </p:blipFill>
        <p:spPr>
          <a:xfrm>
            <a:off x="1649234" y="459614"/>
            <a:ext cx="8736677" cy="56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62690E-FFC3-4B4E-B46B-FBDAC134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8A1A65-D6BC-4CC8-9F46-095ABE65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24F6F5-D2B8-4F4B-8FB3-FCFA8E97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B9F3BF-13FF-4092-BCB3-540386359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18" y="808384"/>
            <a:ext cx="7896527" cy="51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pPr algn="ctr"/>
            <a:r>
              <a:rPr lang="ru-RU" b="1" dirty="0" err="1"/>
              <a:t>Попередні</a:t>
            </a:r>
            <a:r>
              <a:rPr lang="ru-RU" b="1" dirty="0"/>
              <a:t> </a:t>
            </a:r>
            <a:r>
              <a:rPr lang="ru-RU" b="1" dirty="0" err="1"/>
              <a:t>висновки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анкетування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43" y="1033670"/>
            <a:ext cx="11164957" cy="5143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1. </a:t>
            </a:r>
            <a:r>
              <a:rPr lang="ru-RU" dirty="0" err="1" smtClean="0"/>
              <a:t>Фахівцям</a:t>
            </a:r>
            <a:r>
              <a:rPr lang="ru-RU" dirty="0" smtClean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/>
              <a:t>з основ </a:t>
            </a:r>
            <a:r>
              <a:rPr lang="ru-RU" dirty="0" err="1"/>
              <a:t>кліматології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дозволять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інтерпретувати</a:t>
            </a:r>
            <a:r>
              <a:rPr lang="ru-RU" dirty="0" smtClean="0"/>
              <a:t> </a:t>
            </a:r>
            <a:r>
              <a:rPr lang="ru-RU" dirty="0" err="1"/>
              <a:t>кліматичну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на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уразливих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призначати</a:t>
            </a:r>
            <a:r>
              <a:rPr lang="ru-RU" dirty="0"/>
              <a:t> заходи </a:t>
            </a:r>
            <a:r>
              <a:rPr lang="ru-RU" dirty="0" err="1"/>
              <a:t>мітігаціі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і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/>
              <a:t>ускладнень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2</a:t>
            </a:r>
            <a:r>
              <a:rPr lang="ru-RU" dirty="0"/>
              <a:t>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/>
              <a:t>до поточного і </a:t>
            </a:r>
            <a:r>
              <a:rPr lang="ru-RU" dirty="0" err="1"/>
              <a:t>майбутніх</a:t>
            </a:r>
            <a:r>
              <a:rPr lang="ru-RU" dirty="0"/>
              <a:t> 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викликів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лікарів-курсантів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     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трансдисциплінарного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до </a:t>
            </a:r>
          </a:p>
          <a:p>
            <a:pPr marL="0" indent="0"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/>
              <a:t>курсів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,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 smtClean="0"/>
              <a:t>кліматологів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smtClean="0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" y="944149"/>
            <a:ext cx="2395538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pPr algn="ctr"/>
            <a:r>
              <a:rPr lang="ru-RU" b="1" dirty="0" err="1"/>
              <a:t>Попередні</a:t>
            </a:r>
            <a:r>
              <a:rPr lang="ru-RU" b="1" dirty="0"/>
              <a:t> </a:t>
            </a:r>
            <a:r>
              <a:rPr lang="ru-RU" b="1" dirty="0" err="1"/>
              <a:t>висновки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анкетування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09" y="1013791"/>
            <a:ext cx="11224591" cy="51631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 smtClean="0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" y="1153216"/>
            <a:ext cx="3111922" cy="19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1305342"/>
            <a:ext cx="80639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3. </a:t>
            </a:r>
            <a:r>
              <a:rPr lang="ru-RU" sz="2600" dirty="0" err="1"/>
              <a:t>Навчальний</a:t>
            </a:r>
            <a:r>
              <a:rPr lang="ru-RU" sz="2600" dirty="0"/>
              <a:t> курс повинен </a:t>
            </a:r>
            <a:r>
              <a:rPr lang="ru-RU" sz="2600" dirty="0" err="1"/>
              <a:t>включати</a:t>
            </a:r>
            <a:r>
              <a:rPr lang="ru-RU" sz="2600" dirty="0"/>
              <a:t> </a:t>
            </a:r>
            <a:r>
              <a:rPr lang="ru-RU" sz="2600" dirty="0" err="1"/>
              <a:t>результати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навчання</a:t>
            </a:r>
            <a:r>
              <a:rPr lang="ru-RU" sz="2600" dirty="0"/>
              <a:t>, </a:t>
            </a:r>
            <a:r>
              <a:rPr lang="ru-RU" sz="2600" dirty="0" err="1" smtClean="0"/>
              <a:t>спрямовані</a:t>
            </a:r>
            <a:r>
              <a:rPr lang="ru-RU" sz="2600" dirty="0" smtClean="0"/>
              <a:t> </a:t>
            </a:r>
            <a:r>
              <a:rPr lang="ru-RU" sz="2600" dirty="0"/>
              <a:t>на </a:t>
            </a:r>
            <a:r>
              <a:rPr lang="ru-RU" sz="2600" dirty="0" err="1"/>
              <a:t>інтерпретацію</a:t>
            </a:r>
            <a:r>
              <a:rPr lang="ru-RU" sz="2600" dirty="0"/>
              <a:t> </a:t>
            </a:r>
            <a:r>
              <a:rPr lang="ru-RU" sz="2600" dirty="0" err="1"/>
              <a:t>кліматичної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інформації</a:t>
            </a:r>
            <a:r>
              <a:rPr lang="ru-RU" sz="2600" dirty="0"/>
              <a:t>, </a:t>
            </a:r>
            <a:r>
              <a:rPr lang="ru-RU" sz="2600" dirty="0" err="1"/>
              <a:t>аналіз</a:t>
            </a:r>
            <a:r>
              <a:rPr lang="ru-RU" sz="2600" dirty="0"/>
              <a:t> </a:t>
            </a:r>
            <a:r>
              <a:rPr lang="ru-RU" sz="2600" dirty="0" err="1" smtClean="0"/>
              <a:t>екстремальних</a:t>
            </a:r>
            <a:r>
              <a:rPr lang="ru-RU" sz="2600" dirty="0" smtClean="0"/>
              <a:t> </a:t>
            </a:r>
            <a:r>
              <a:rPr lang="ru-RU" sz="2600" dirty="0" err="1"/>
              <a:t>кліматичних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індексів</a:t>
            </a:r>
            <a:r>
              <a:rPr lang="ru-RU" sz="2600" dirty="0" smtClean="0"/>
              <a:t> </a:t>
            </a:r>
            <a:r>
              <a:rPr lang="ru-RU" sz="2600" dirty="0"/>
              <a:t>(</a:t>
            </a:r>
            <a:r>
              <a:rPr lang="ru-RU" sz="2600" dirty="0" err="1"/>
              <a:t>моделювання</a:t>
            </a:r>
            <a:r>
              <a:rPr lang="ru-RU" sz="2600" dirty="0"/>
              <a:t>), </a:t>
            </a:r>
            <a:r>
              <a:rPr lang="ru-RU" sz="2600" dirty="0" err="1"/>
              <a:t>сучасні</a:t>
            </a:r>
            <a:r>
              <a:rPr lang="ru-RU" sz="2600" dirty="0"/>
              <a:t> </a:t>
            </a:r>
            <a:r>
              <a:rPr lang="ru-RU" sz="2600" dirty="0" smtClean="0"/>
              <a:t>методики 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моніторингу</a:t>
            </a:r>
            <a:r>
              <a:rPr lang="ru-RU" sz="2600" dirty="0" smtClean="0"/>
              <a:t> </a:t>
            </a:r>
            <a:r>
              <a:rPr lang="ru-RU" sz="2600" dirty="0" err="1"/>
              <a:t>впливу</a:t>
            </a:r>
            <a:r>
              <a:rPr lang="ru-RU" sz="2600" dirty="0"/>
              <a:t> </a:t>
            </a:r>
            <a:r>
              <a:rPr lang="ru-RU" sz="2600" dirty="0" err="1"/>
              <a:t>екстремальних</a:t>
            </a:r>
            <a:r>
              <a:rPr lang="ru-RU" sz="2600" dirty="0"/>
              <a:t> </a:t>
            </a:r>
            <a:r>
              <a:rPr lang="ru-RU" sz="2600" dirty="0" err="1"/>
              <a:t>погодних</a:t>
            </a:r>
            <a:r>
              <a:rPr lang="ru-RU" sz="2600" dirty="0"/>
              <a:t> умов </a:t>
            </a:r>
          </a:p>
          <a:p>
            <a:r>
              <a:rPr lang="ru-RU" sz="2600" dirty="0"/>
              <a:t>  </a:t>
            </a:r>
            <a:r>
              <a:rPr lang="ru-RU" sz="2600" dirty="0" smtClean="0"/>
              <a:t>   </a:t>
            </a:r>
            <a:r>
              <a:rPr lang="ru-RU" sz="2600" dirty="0"/>
              <a:t>і </a:t>
            </a:r>
            <a:r>
              <a:rPr lang="ru-RU" sz="2600" dirty="0" err="1"/>
              <a:t>стихійних</a:t>
            </a:r>
            <a:r>
              <a:rPr lang="ru-RU" sz="2600" dirty="0"/>
              <a:t> лих на </a:t>
            </a:r>
            <a:r>
              <a:rPr lang="ru-RU" sz="2600" dirty="0" err="1"/>
              <a:t>здоров'я</a:t>
            </a:r>
            <a:r>
              <a:rPr lang="ru-RU" sz="2600" dirty="0"/>
              <a:t> </a:t>
            </a:r>
            <a:r>
              <a:rPr lang="ru-RU" sz="2600" dirty="0" err="1"/>
              <a:t>людини</a:t>
            </a:r>
            <a:r>
              <a:rPr lang="ru-RU" sz="2600" dirty="0"/>
              <a:t>, </a:t>
            </a:r>
            <a:r>
              <a:rPr lang="ru-RU" sz="2600" dirty="0" err="1"/>
              <a:t>комунікацію</a:t>
            </a:r>
            <a:r>
              <a:rPr lang="ru-RU" sz="2600" dirty="0"/>
              <a:t> з </a:t>
            </a:r>
          </a:p>
          <a:p>
            <a:r>
              <a:rPr lang="ru-RU" sz="2600" dirty="0"/>
              <a:t>  </a:t>
            </a:r>
            <a:r>
              <a:rPr lang="ru-RU" sz="2600" dirty="0" smtClean="0"/>
              <a:t>   </a:t>
            </a:r>
            <a:r>
              <a:rPr lang="ru-RU" sz="2600" dirty="0" err="1"/>
              <a:t>експертами</a:t>
            </a:r>
            <a:r>
              <a:rPr lang="ru-RU" sz="2600" dirty="0"/>
              <a:t> </a:t>
            </a:r>
            <a:r>
              <a:rPr lang="ru-RU" sz="2600" dirty="0" err="1"/>
              <a:t>служби</a:t>
            </a:r>
            <a:r>
              <a:rPr lang="ru-RU" sz="2600" dirty="0"/>
              <a:t> </a:t>
            </a:r>
            <a:r>
              <a:rPr lang="ru-RU" sz="2600" dirty="0" err="1"/>
              <a:t>кліматичних</a:t>
            </a:r>
            <a:r>
              <a:rPr lang="ru-RU" sz="2600" dirty="0"/>
              <a:t> </a:t>
            </a:r>
            <a:r>
              <a:rPr lang="ru-RU" sz="2600" dirty="0" err="1"/>
              <a:t>сервісів</a:t>
            </a:r>
            <a:r>
              <a:rPr lang="ru-RU" sz="2600" dirty="0"/>
              <a:t> </a:t>
            </a:r>
            <a:r>
              <a:rPr lang="ru-RU" sz="2600" dirty="0" smtClean="0"/>
              <a:t>  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    (</a:t>
            </a:r>
            <a:r>
              <a:rPr lang="ru-RU" sz="2600" dirty="0" err="1" smtClean="0"/>
              <a:t>оповіщення</a:t>
            </a:r>
            <a:r>
              <a:rPr lang="ru-RU" sz="2600" dirty="0" smtClean="0"/>
              <a:t> </a:t>
            </a:r>
            <a:r>
              <a:rPr lang="ru-RU" sz="2600" dirty="0"/>
              <a:t>і </a:t>
            </a:r>
            <a:r>
              <a:rPr lang="ru-RU" sz="2600" dirty="0" smtClean="0"/>
              <a:t>прогнозу</a:t>
            </a:r>
            <a:r>
              <a:rPr lang="ru-RU" sz="2600" dirty="0"/>
              <a:t>)</a:t>
            </a:r>
          </a:p>
          <a:p>
            <a:endParaRPr lang="ru-RU" sz="2600" dirty="0"/>
          </a:p>
          <a:p>
            <a:r>
              <a:rPr lang="ru-RU" sz="2600" dirty="0"/>
              <a:t>4. Для </a:t>
            </a:r>
            <a:r>
              <a:rPr lang="ru-RU" sz="2600" dirty="0" err="1"/>
              <a:t>отримання</a:t>
            </a:r>
            <a:r>
              <a:rPr lang="ru-RU" sz="2600" dirty="0"/>
              <a:t> </a:t>
            </a:r>
            <a:r>
              <a:rPr lang="ru-RU" sz="2600" dirty="0" err="1"/>
              <a:t>релевантної</a:t>
            </a:r>
            <a:r>
              <a:rPr lang="ru-RU" sz="2600" dirty="0"/>
              <a:t> </a:t>
            </a:r>
            <a:r>
              <a:rPr lang="ru-RU" sz="2600" dirty="0" err="1"/>
              <a:t>кліматичної</a:t>
            </a:r>
            <a:r>
              <a:rPr lang="ru-RU" sz="2600" dirty="0"/>
              <a:t> </a:t>
            </a:r>
            <a:r>
              <a:rPr lang="ru-RU" sz="2600" dirty="0" err="1"/>
              <a:t>інформації</a:t>
            </a:r>
            <a:r>
              <a:rPr lang="ru-RU" sz="2600" dirty="0"/>
              <a:t>  </a:t>
            </a:r>
          </a:p>
          <a:p>
            <a:r>
              <a:rPr lang="ru-RU" sz="2600" dirty="0"/>
              <a:t>   </a:t>
            </a:r>
            <a:r>
              <a:rPr lang="ru-RU" sz="2600" dirty="0" smtClean="0"/>
              <a:t>  </a:t>
            </a:r>
            <a:r>
              <a:rPr lang="ru-RU" sz="2600" dirty="0" err="1"/>
              <a:t>необхідно</a:t>
            </a:r>
            <a:r>
              <a:rPr lang="ru-RU" sz="2600" dirty="0"/>
              <a:t> </a:t>
            </a:r>
            <a:r>
              <a:rPr lang="ru-RU" sz="2600" dirty="0" err="1"/>
              <a:t>розробити</a:t>
            </a:r>
            <a:r>
              <a:rPr lang="ru-RU" sz="2600" dirty="0"/>
              <a:t> </a:t>
            </a:r>
            <a:r>
              <a:rPr lang="ru-RU" sz="2600" dirty="0" err="1"/>
              <a:t>комунікаційну</a:t>
            </a:r>
            <a:r>
              <a:rPr lang="ru-RU" sz="2600" dirty="0"/>
              <a:t> платформу для </a:t>
            </a:r>
            <a:endParaRPr lang="ru-RU" sz="2600" dirty="0" smtClean="0"/>
          </a:p>
          <a:p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різних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типів</a:t>
            </a:r>
            <a:r>
              <a:rPr lang="ru-RU" sz="2600" dirty="0" smtClean="0"/>
              <a:t> </a:t>
            </a:r>
            <a:r>
              <a:rPr lang="ru-RU" sz="2600" dirty="0" err="1"/>
              <a:t>споживачів</a:t>
            </a:r>
            <a:r>
              <a:rPr lang="ru-RU" sz="2600" dirty="0"/>
              <a:t> і </a:t>
            </a:r>
            <a:r>
              <a:rPr lang="ru-RU" sz="2600" dirty="0" err="1"/>
              <a:t>верств</a:t>
            </a:r>
            <a:r>
              <a:rPr lang="ru-RU" sz="2600" dirty="0"/>
              <a:t> </a:t>
            </a:r>
            <a:r>
              <a:rPr lang="ru-RU" sz="2600" dirty="0" err="1" smtClean="0"/>
              <a:t>населення</a:t>
            </a:r>
            <a:endParaRPr lang="ru-RU" sz="2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4B420-2D1E-4EAF-BE1E-92C60864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845630"/>
          </a:xfrm>
        </p:spPr>
        <p:txBody>
          <a:bodyPr/>
          <a:lstStyle/>
          <a:p>
            <a:r>
              <a:rPr lang="uk-UA" dirty="0"/>
              <a:t>Дякую за увагу</a:t>
            </a:r>
            <a:r>
              <a:rPr lang="en-US" dirty="0"/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F196D-9596-43BC-9CD8-10B358F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6F72-4BBC-44EE-A061-61CF2FCD25C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14A0CA-8DD5-4A37-A8ED-1AEC9BCD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EA27E6-87B8-45D5-84F2-F2C825B9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AF9927-087F-44F3-A893-EB6C2C37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29" y="225148"/>
            <a:ext cx="6387548" cy="473075"/>
          </a:xfrm>
        </p:spPr>
        <p:txBody>
          <a:bodyPr>
            <a:normAutofit/>
          </a:bodyPr>
          <a:lstStyle/>
          <a:p>
            <a:pPr algn="ctr"/>
            <a:r>
              <a:rPr lang="uk-UA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Посади, які обіймають опитувані особи</a:t>
            </a:r>
            <a:endParaRPr lang="ru-RU" sz="2600" b="1" i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CE4EFC-5259-462C-B155-28BE751F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435213-D848-4C12-B871-857F992C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4D229E-D325-4B57-914E-C04C32B0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B44C8E-78E0-4162-91C6-76F438F6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" y="917574"/>
            <a:ext cx="5537015" cy="3495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EADF17-705D-4EBE-9D40-1EC10C0E9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1" t="37978" r="33696" b="13361"/>
          <a:stretch/>
        </p:blipFill>
        <p:spPr>
          <a:xfrm>
            <a:off x="6652591" y="2545211"/>
            <a:ext cx="4850297" cy="34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D4C647-2969-4646-8FAF-C1D8FD91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FA29E-8950-4CB4-8800-43CB769E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0996B7-FC26-4EC8-A9A0-A1698C39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DEF215-8503-44D2-A830-E9A1FAFF5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82" y="284423"/>
            <a:ext cx="5210866" cy="31445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9D3080-0426-44FF-B089-3381943DD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0" t="36057" r="30109" b="25591"/>
          <a:stretch/>
        </p:blipFill>
        <p:spPr>
          <a:xfrm>
            <a:off x="114936" y="3217801"/>
            <a:ext cx="3643858" cy="1674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CEF348-CAAE-486B-9B7A-D0ADEAA3F0BA}"/>
              </a:ext>
            </a:extLst>
          </p:cNvPr>
          <p:cNvSpPr txBox="1"/>
          <p:nvPr/>
        </p:nvSpPr>
        <p:spPr>
          <a:xfrm>
            <a:off x="114936" y="2528963"/>
            <a:ext cx="319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Професорсько-викладацький персонал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F367B4-29E3-4FEC-B255-6C8C962AEFA6}"/>
              </a:ext>
            </a:extLst>
          </p:cNvPr>
          <p:cNvSpPr txBox="1"/>
          <p:nvPr/>
        </p:nvSpPr>
        <p:spPr>
          <a:xfrm>
            <a:off x="8770812" y="2797742"/>
            <a:ext cx="29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Адміністративний персонал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3918B5-F2DD-4463-9CE5-C859C4FCD7BF}"/>
              </a:ext>
            </a:extLst>
          </p:cNvPr>
          <p:cNvSpPr txBox="1"/>
          <p:nvPr/>
        </p:nvSpPr>
        <p:spPr>
          <a:xfrm>
            <a:off x="4415187" y="4042475"/>
            <a:ext cx="316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середній медичний персонал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63844C-6472-4AF8-9628-52F8D806F07C}"/>
              </a:ext>
            </a:extLst>
          </p:cNvPr>
          <p:cNvSpPr txBox="1"/>
          <p:nvPr/>
        </p:nvSpPr>
        <p:spPr>
          <a:xfrm>
            <a:off x="7782921" y="4790006"/>
            <a:ext cx="307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Науково-технічний персонал</a:t>
            </a:r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BF73EB1-5CE5-4648-9CF7-5E46CDA56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51" t="36322" r="30109" b="26377"/>
          <a:stretch/>
        </p:blipFill>
        <p:spPr>
          <a:xfrm>
            <a:off x="8770812" y="3239744"/>
            <a:ext cx="3204106" cy="15722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7006C32-75A8-4FE3-811A-13B4909B53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71" t="36250" r="28848" b="26223"/>
          <a:stretch/>
        </p:blipFill>
        <p:spPr>
          <a:xfrm>
            <a:off x="1334251" y="4892104"/>
            <a:ext cx="3170258" cy="14642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D603C7B-0891-410A-A591-2D26F8D570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23" t="44317" r="28666" b="25575"/>
          <a:stretch/>
        </p:blipFill>
        <p:spPr>
          <a:xfrm>
            <a:off x="4504509" y="4505037"/>
            <a:ext cx="3028748" cy="11622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6FB507-CFC7-45FF-9D0F-FB70706703EA}"/>
              </a:ext>
            </a:extLst>
          </p:cNvPr>
          <p:cNvSpPr txBox="1"/>
          <p:nvPr/>
        </p:nvSpPr>
        <p:spPr>
          <a:xfrm>
            <a:off x="2154228" y="4849597"/>
            <a:ext cx="23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Лікарський персонал</a:t>
            </a:r>
            <a:endParaRPr lang="ru-RU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C9F00FB-BDBE-4862-A66B-10C6D16B8F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151" t="44442" r="30109" b="27149"/>
          <a:stretch/>
        </p:blipFill>
        <p:spPr>
          <a:xfrm>
            <a:off x="7782922" y="5118070"/>
            <a:ext cx="3119036" cy="11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5D7D24-D43B-448E-BDDA-5629B85C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CF5661-04B1-4B0B-8DFE-80DA56FE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A932FF-2552-4373-AFE1-44DCD5C2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DA2578-DF60-4C8A-9E20-8BCF7F616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32" y="1020417"/>
            <a:ext cx="7205169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4B21CA-460D-47A2-A19A-4CFFD0C3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1161D9-E72D-40C8-904A-8E978E0F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D1A1FD-0B14-4CE4-8B4D-9F5F2970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E366DF-5A76-48B7-93C0-A3FB688C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42" y="2959384"/>
            <a:ext cx="5079484" cy="32826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EECD48-2EBA-4290-B11E-64FDE4918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" y="1338470"/>
            <a:ext cx="5480185" cy="3506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556B6E-B74C-4137-80E0-2B5D419D0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116806"/>
            <a:ext cx="3675634" cy="26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985239-61D3-40A8-9B4C-8C656F0F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FA0BDB-895F-4D89-B63C-92A5EBBD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63919F-8DAE-41A9-A4E0-5CA33548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1CAF7F-B5CE-4AC3-8EE5-BB538A02B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6" t="32867" r="25223" b="12817"/>
          <a:stretch/>
        </p:blipFill>
        <p:spPr>
          <a:xfrm>
            <a:off x="838200" y="1053326"/>
            <a:ext cx="4166919" cy="24911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5431EC6-F143-48CF-ACDB-4A83AEBF6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3" t="32664" r="25448" b="12518"/>
          <a:stretch/>
        </p:blipFill>
        <p:spPr>
          <a:xfrm>
            <a:off x="6605050" y="1053326"/>
            <a:ext cx="4068492" cy="2445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A184B2D-D531-43FA-8C19-F7A9B91C0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4" t="32455" r="25113" b="12518"/>
          <a:stretch/>
        </p:blipFill>
        <p:spPr>
          <a:xfrm>
            <a:off x="545655" y="3972379"/>
            <a:ext cx="3652755" cy="21899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B5F6155-55E3-43D5-A083-3CE62A898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95" t="32827" r="25000" b="12339"/>
          <a:stretch/>
        </p:blipFill>
        <p:spPr>
          <a:xfrm>
            <a:off x="4340112" y="4075477"/>
            <a:ext cx="3493117" cy="20868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2503E8F-6FF3-4CA3-A145-D680D4658F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08" t="33921" r="25000" b="13259"/>
          <a:stretch/>
        </p:blipFill>
        <p:spPr>
          <a:xfrm>
            <a:off x="8027940" y="4075476"/>
            <a:ext cx="3618405" cy="2086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18B651-96D0-4E71-ADFF-0588036F3142}"/>
              </a:ext>
            </a:extLst>
          </p:cNvPr>
          <p:cNvSpPr txBox="1"/>
          <p:nvPr/>
        </p:nvSpPr>
        <p:spPr>
          <a:xfrm>
            <a:off x="16625" y="60247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викладачі</a:t>
            </a:r>
            <a:endParaRPr lang="ru-R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42216F-8679-4415-B217-AB21785825E9}"/>
              </a:ext>
            </a:extLst>
          </p:cNvPr>
          <p:cNvSpPr txBox="1"/>
          <p:nvPr/>
        </p:nvSpPr>
        <p:spPr>
          <a:xfrm>
            <a:off x="10496164" y="602479"/>
            <a:ext cx="12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керівники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49481B-0BAC-4683-87A4-416608D4CB46}"/>
              </a:ext>
            </a:extLst>
          </p:cNvPr>
          <p:cNvSpPr txBox="1"/>
          <p:nvPr/>
        </p:nvSpPr>
        <p:spPr>
          <a:xfrm>
            <a:off x="4405857" y="3580630"/>
            <a:ext cx="316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середній медичний персонал</a:t>
            </a:r>
            <a:endParaRPr lang="ru-RU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CFE94D-F62F-49FD-90E1-35E6B6210C1E}"/>
              </a:ext>
            </a:extLst>
          </p:cNvPr>
          <p:cNvSpPr txBox="1"/>
          <p:nvPr/>
        </p:nvSpPr>
        <p:spPr>
          <a:xfrm>
            <a:off x="8160588" y="3544467"/>
            <a:ext cx="331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науково-технічні співробітники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BD7090-9B12-42F0-BEAF-C6C5862F49A4}"/>
              </a:ext>
            </a:extLst>
          </p:cNvPr>
          <p:cNvSpPr txBox="1"/>
          <p:nvPr/>
        </p:nvSpPr>
        <p:spPr>
          <a:xfrm>
            <a:off x="2154846" y="3543894"/>
            <a:ext cx="76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лікарі</a:t>
            </a:r>
            <a:endParaRPr lang="ru-RU" b="1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EFE995D2-EC07-4616-9A11-9D4738B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007"/>
            <a:ext cx="10515600" cy="473075"/>
          </a:xfrm>
        </p:spPr>
        <p:txBody>
          <a:bodyPr>
            <a:normAutofit/>
          </a:bodyPr>
          <a:lstStyle/>
          <a:p>
            <a:pPr algn="ctr"/>
            <a:r>
              <a:rPr lang="uk-UA" sz="2600" b="1" i="1" dirty="0"/>
              <a:t>Які з потреб незадоволені?</a:t>
            </a: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14638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4C9E82-E837-4C57-8488-1A7FD6CF3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6" t="41155" r="27609" b="12832"/>
          <a:stretch/>
        </p:blipFill>
        <p:spPr>
          <a:xfrm>
            <a:off x="5574998" y="2660883"/>
            <a:ext cx="6617002" cy="363705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87BDA-4853-421D-BF0B-92F1177E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736B3D-9F91-4AD8-BE9C-61DF97DC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B90401-5541-4B8E-B3D1-BD4D02E1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5B653E-28A9-4938-9656-2B500691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1"/>
          <a:stretch/>
        </p:blipFill>
        <p:spPr>
          <a:xfrm>
            <a:off x="0" y="796659"/>
            <a:ext cx="5993081" cy="3246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CBB9CF-C205-428F-8768-5412E0386F6B}"/>
              </a:ext>
            </a:extLst>
          </p:cNvPr>
          <p:cNvSpPr txBox="1"/>
          <p:nvPr/>
        </p:nvSpPr>
        <p:spPr>
          <a:xfrm>
            <a:off x="8242815" y="2233142"/>
            <a:ext cx="29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Адміністративний персонал</a:t>
            </a:r>
            <a:endParaRPr lang="ru-RU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92E80C5-C036-4AB2-AE8F-A731FF2B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424" y="205652"/>
            <a:ext cx="9869558" cy="473075"/>
          </a:xfrm>
        </p:spPr>
        <p:txBody>
          <a:bodyPr>
            <a:noAutofit/>
          </a:bodyPr>
          <a:lstStyle/>
          <a:p>
            <a:pPr algn="ctr"/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Відомості про повторюваність або інтенсивність яких екстремальних явищ необхідні Вам на основі історичних та/або прогностичних даних?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9CF102-F080-40EA-9F2C-53265A6C8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6" y="4257532"/>
            <a:ext cx="3571945" cy="18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1A3D7C-2E90-47EB-A3DB-5F037C7F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55B847-0411-453A-96D9-3E39EE32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9C9DF1-1EB0-4B42-94DB-F3913A25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A80E0F-A276-4480-9C47-CAC3B1D6F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/>
          <a:stretch/>
        </p:blipFill>
        <p:spPr>
          <a:xfrm>
            <a:off x="172279" y="651909"/>
            <a:ext cx="5811679" cy="3101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6320AE-C317-4EF9-A68A-1BD970136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5" y="3180107"/>
            <a:ext cx="5569203" cy="29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C739A8-65BD-47D3-9E67-165A22D2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C14-771A-48EE-8A80-F60CD852F44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10EFD-AA78-4B58-8384-6A53AD97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</a:p>
          <a:p>
            <a:pPr>
              <a:defRPr/>
            </a:pPr>
            <a:r>
              <a:rPr lang="en-US"/>
              <a:t>of the authors, and the Commission cannot be held responsible for any use which may be made of the information contained therein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931998-B161-45D0-8201-A7724AB6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7618-A52E-4987-947D-71E58B73B8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3A9A7E-B9EF-459D-B0BF-4789A0FB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530086"/>
            <a:ext cx="5868640" cy="3816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2A4C63-95AA-4535-BDED-0CC2BD226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57" y="1795214"/>
            <a:ext cx="5903491" cy="3816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B043C9-532A-482C-BBF4-165A2A0DC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8" y="4452730"/>
            <a:ext cx="3466172" cy="18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900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Виявлення потреб представників охорони здоров’я в області кліматичного обслуговування                         Доповідач – керівник проектної групи в ОНМедУ,                                   доцент Шаблій Т.П.  </vt:lpstr>
      <vt:lpstr>Посади, які обіймають опитувані особи</vt:lpstr>
      <vt:lpstr>Презентация PowerPoint</vt:lpstr>
      <vt:lpstr>Презентация PowerPoint</vt:lpstr>
      <vt:lpstr>Презентация PowerPoint</vt:lpstr>
      <vt:lpstr>Які з потреб незадоволені?</vt:lpstr>
      <vt:lpstr>Відомості про повторюваність або інтенсивність яких екстремальних явищ необхідні Вам на основі історичних та/або прогностичних даних?</vt:lpstr>
      <vt:lpstr>Презентация PowerPoint</vt:lpstr>
      <vt:lpstr>Презентация PowerPoint</vt:lpstr>
      <vt:lpstr>Презентация PowerPoint</vt:lpstr>
      <vt:lpstr>Презентация PowerPoint</vt:lpstr>
      <vt:lpstr>Попередні висновки аналізу анкетування</vt:lpstr>
      <vt:lpstr>Попередні висновки аналізу анкетування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Dell01</cp:lastModifiedBy>
  <cp:revision>203</cp:revision>
  <dcterms:created xsi:type="dcterms:W3CDTF">2021-01-10T23:29:00Z</dcterms:created>
  <dcterms:modified xsi:type="dcterms:W3CDTF">2022-01-09T21:04:09Z</dcterms:modified>
</cp:coreProperties>
</file>