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5"/>
  </p:notesMasterIdLst>
  <p:sldIdLst>
    <p:sldId id="257" r:id="rId2"/>
    <p:sldId id="258" r:id="rId3"/>
    <p:sldId id="313" r:id="rId4"/>
    <p:sldId id="314" r:id="rId5"/>
    <p:sldId id="316" r:id="rId6"/>
    <p:sldId id="262" r:id="rId7"/>
    <p:sldId id="283" r:id="rId8"/>
    <p:sldId id="263" r:id="rId9"/>
    <p:sldId id="267" r:id="rId10"/>
    <p:sldId id="284" r:id="rId11"/>
    <p:sldId id="260" r:id="rId12"/>
    <p:sldId id="269" r:id="rId13"/>
    <p:sldId id="297" r:id="rId14"/>
    <p:sldId id="296" r:id="rId15"/>
    <p:sldId id="300" r:id="rId16"/>
    <p:sldId id="311" r:id="rId17"/>
    <p:sldId id="312" r:id="rId18"/>
    <p:sldId id="264" r:id="rId19"/>
    <p:sldId id="270" r:id="rId20"/>
    <p:sldId id="274" r:id="rId21"/>
    <p:sldId id="288" r:id="rId22"/>
    <p:sldId id="290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AD45D-D35C-4563-9954-67961AB656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6702430-C87E-4320-834D-CA1D58F82EB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глобальные изменения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цивилизации</a:t>
          </a:r>
        </a:p>
      </dgm:t>
    </dgm:pt>
    <dgm:pt modelId="{06816735-D84A-428A-81DE-445817C369C6}" type="parTrans" cxnId="{BDC94E81-62A0-46C4-B9AA-243B180E17C4}">
      <dgm:prSet/>
      <dgm:spPr/>
      <dgm:t>
        <a:bodyPr/>
        <a:lstStyle/>
        <a:p>
          <a:endParaRPr lang="ru-RU"/>
        </a:p>
      </dgm:t>
    </dgm:pt>
    <dgm:pt modelId="{33843673-438E-478B-A38E-A4F1CD3568D6}" type="sibTrans" cxnId="{BDC94E81-62A0-46C4-B9AA-243B180E17C4}">
      <dgm:prSet/>
      <dgm:spPr/>
      <dgm:t>
        <a:bodyPr/>
        <a:lstStyle/>
        <a:p>
          <a:endParaRPr lang="ru-RU"/>
        </a:p>
      </dgm:t>
    </dgm:pt>
    <dgm:pt modelId="{E035E82A-713C-4EE5-BA0C-B99A515B823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реформа системы здравоохранения и образования,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интеграция в европейское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 мировое образовательное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пространство</a:t>
          </a:r>
        </a:p>
      </dgm:t>
    </dgm:pt>
    <dgm:pt modelId="{3EFEC21C-1C0A-49B3-8D3E-0B0995EE99E8}" type="parTrans" cxnId="{FD35D1CD-4884-4FD3-A94B-626094002B4E}">
      <dgm:prSet/>
      <dgm:spPr/>
      <dgm:t>
        <a:bodyPr/>
        <a:lstStyle/>
        <a:p>
          <a:endParaRPr lang="ru-RU"/>
        </a:p>
      </dgm:t>
    </dgm:pt>
    <dgm:pt modelId="{A9F591E2-8889-4DF9-B29A-BAB0E6F00690}" type="sibTrans" cxnId="{FD35D1CD-4884-4FD3-A94B-626094002B4E}">
      <dgm:prSet/>
      <dgm:spPr/>
      <dgm:t>
        <a:bodyPr/>
        <a:lstStyle/>
        <a:p>
          <a:endParaRPr lang="ru-RU"/>
        </a:p>
      </dgm:t>
    </dgm:pt>
    <dgm:pt modelId="{4099783A-F7A5-4283-9F71-D8B8350283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Самоорганизация бытия и становление личности профессионала нового типа </a:t>
          </a:r>
        </a:p>
      </dgm:t>
    </dgm:pt>
    <dgm:pt modelId="{47923C6D-C178-4D51-A0DD-749A3C414721}" type="parTrans" cxnId="{18FC940D-0F97-447E-AA8B-DCBE5B61711C}">
      <dgm:prSet/>
      <dgm:spPr/>
      <dgm:t>
        <a:bodyPr/>
        <a:lstStyle/>
        <a:p>
          <a:endParaRPr lang="ru-RU"/>
        </a:p>
      </dgm:t>
    </dgm:pt>
    <dgm:pt modelId="{C6231A83-B3A2-4CB8-8712-FCD6D872E937}" type="sibTrans" cxnId="{18FC940D-0F97-447E-AA8B-DCBE5B61711C}">
      <dgm:prSet/>
      <dgm:spPr/>
      <dgm:t>
        <a:bodyPr/>
        <a:lstStyle/>
        <a:p>
          <a:endParaRPr lang="ru-RU"/>
        </a:p>
      </dgm:t>
    </dgm:pt>
    <dgm:pt modelId="{7358D95D-40B8-4DA1-8351-2E7A2F9900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национально-культурное возражения страны и демократизация общества,</a:t>
          </a:r>
        </a:p>
      </dgm:t>
    </dgm:pt>
    <dgm:pt modelId="{3B253BD5-55EA-4B42-B174-38EB1BE37C77}" type="parTrans" cxnId="{8AC63503-CB41-4915-AD2E-3F722181C0D5}">
      <dgm:prSet/>
      <dgm:spPr/>
      <dgm:t>
        <a:bodyPr/>
        <a:lstStyle/>
        <a:p>
          <a:endParaRPr lang="ru-RU"/>
        </a:p>
      </dgm:t>
    </dgm:pt>
    <dgm:pt modelId="{A7D5D4A1-F185-4FAF-BA7B-2532A755D860}" type="sibTrans" cxnId="{8AC63503-CB41-4915-AD2E-3F722181C0D5}">
      <dgm:prSet/>
      <dgm:spPr/>
      <dgm:t>
        <a:bodyPr/>
        <a:lstStyle/>
        <a:p>
          <a:endParaRPr lang="ru-RU"/>
        </a:p>
      </dgm:t>
    </dgm:pt>
    <dgm:pt modelId="{C1D8B29F-39ED-42A4-BC95-EA3F02BA79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постнеклассический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этап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развития науки</a:t>
          </a:r>
        </a:p>
      </dgm:t>
    </dgm:pt>
    <dgm:pt modelId="{717B5A96-334D-4AC7-B8B3-EB576B31A038}" type="parTrans" cxnId="{8346B9A9-B756-43C7-A1E7-248A6EBA04A0}">
      <dgm:prSet/>
      <dgm:spPr/>
      <dgm:t>
        <a:bodyPr/>
        <a:lstStyle/>
        <a:p>
          <a:endParaRPr lang="ru-RU"/>
        </a:p>
      </dgm:t>
    </dgm:pt>
    <dgm:pt modelId="{F531EF88-3123-4D5F-975F-4C5E7FB509A9}" type="sibTrans" cxnId="{8346B9A9-B756-43C7-A1E7-248A6EBA04A0}">
      <dgm:prSet/>
      <dgm:spPr/>
      <dgm:t>
        <a:bodyPr/>
        <a:lstStyle/>
        <a:p>
          <a:endParaRPr lang="ru-RU"/>
        </a:p>
      </dgm:t>
    </dgm:pt>
    <dgm:pt modelId="{E0D3EEB9-9A26-4EB4-AD4F-A50C27B2D150}" type="pres">
      <dgm:prSet presAssocID="{7FDAD45D-D35C-4563-9954-67961AB656E6}" presName="compositeShape" presStyleCnt="0">
        <dgm:presLayoutVars>
          <dgm:chMax val="7"/>
          <dgm:dir/>
          <dgm:resizeHandles val="exact"/>
        </dgm:presLayoutVars>
      </dgm:prSet>
      <dgm:spPr/>
    </dgm:pt>
    <dgm:pt modelId="{79499CE7-9EE4-451B-B438-022B50506EEB}" type="pres">
      <dgm:prSet presAssocID="{C6702430-C87E-4320-834D-CA1D58F82EB9}" presName="circ1" presStyleLbl="vennNode1" presStyleIdx="0" presStyleCnt="5"/>
      <dgm:spPr/>
    </dgm:pt>
    <dgm:pt modelId="{06A0AFB2-92C7-48DF-8629-55920CAF1116}" type="pres">
      <dgm:prSet presAssocID="{C6702430-C87E-4320-834D-CA1D58F82EB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9C825-FF66-4C6C-95BC-CE5E5311DD4C}" type="pres">
      <dgm:prSet presAssocID="{E035E82A-713C-4EE5-BA0C-B99A515B823B}" presName="circ2" presStyleLbl="vennNode1" presStyleIdx="1" presStyleCnt="5"/>
      <dgm:spPr/>
    </dgm:pt>
    <dgm:pt modelId="{340701BA-DF49-4681-85AE-49C561420BFE}" type="pres">
      <dgm:prSet presAssocID="{E035E82A-713C-4EE5-BA0C-B99A515B823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0FECF-A8E1-4C50-89BF-DE5B0DFC1934}" type="pres">
      <dgm:prSet presAssocID="{4099783A-F7A5-4283-9F71-D8B83502834C}" presName="circ3" presStyleLbl="vennNode1" presStyleIdx="2" presStyleCnt="5"/>
      <dgm:spPr/>
    </dgm:pt>
    <dgm:pt modelId="{A111965F-FC29-4AB8-8386-94211D476954}" type="pres">
      <dgm:prSet presAssocID="{4099783A-F7A5-4283-9F71-D8B83502834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B1F1C-8C8D-4B80-9A8E-92616ED325C8}" type="pres">
      <dgm:prSet presAssocID="{7358D95D-40B8-4DA1-8351-2E7A2F990079}" presName="circ4" presStyleLbl="vennNode1" presStyleIdx="3" presStyleCnt="5"/>
      <dgm:spPr/>
    </dgm:pt>
    <dgm:pt modelId="{FBE50691-2C12-49F4-A875-11A71427F842}" type="pres">
      <dgm:prSet presAssocID="{7358D95D-40B8-4DA1-8351-2E7A2F99007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6F935-502D-4A07-B7E7-1D15239E3988}" type="pres">
      <dgm:prSet presAssocID="{C1D8B29F-39ED-42A4-BC95-EA3F02BA792F}" presName="circ5" presStyleLbl="vennNode1" presStyleIdx="4" presStyleCnt="5"/>
      <dgm:spPr/>
    </dgm:pt>
    <dgm:pt modelId="{8D23F2A7-5C71-4AD5-A4B9-68FC03B53D5F}" type="pres">
      <dgm:prSet presAssocID="{C1D8B29F-39ED-42A4-BC95-EA3F02BA792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C847B4-19D1-4205-B028-BD1D94DECD0D}" type="presOf" srcId="{4099783A-F7A5-4283-9F71-D8B83502834C}" destId="{A111965F-FC29-4AB8-8386-94211D476954}" srcOrd="0" destOrd="0" presId="urn:microsoft.com/office/officeart/2005/8/layout/venn1"/>
    <dgm:cxn modelId="{6372A6B1-B938-41CF-BA9A-C66BCB6F6B3F}" type="presOf" srcId="{C6702430-C87E-4320-834D-CA1D58F82EB9}" destId="{06A0AFB2-92C7-48DF-8629-55920CAF1116}" srcOrd="0" destOrd="0" presId="urn:microsoft.com/office/officeart/2005/8/layout/venn1"/>
    <dgm:cxn modelId="{BDC94E81-62A0-46C4-B9AA-243B180E17C4}" srcId="{7FDAD45D-D35C-4563-9954-67961AB656E6}" destId="{C6702430-C87E-4320-834D-CA1D58F82EB9}" srcOrd="0" destOrd="0" parTransId="{06816735-D84A-428A-81DE-445817C369C6}" sibTransId="{33843673-438E-478B-A38E-A4F1CD3568D6}"/>
    <dgm:cxn modelId="{8AC63503-CB41-4915-AD2E-3F722181C0D5}" srcId="{7FDAD45D-D35C-4563-9954-67961AB656E6}" destId="{7358D95D-40B8-4DA1-8351-2E7A2F990079}" srcOrd="3" destOrd="0" parTransId="{3B253BD5-55EA-4B42-B174-38EB1BE37C77}" sibTransId="{A7D5D4A1-F185-4FAF-BA7B-2532A755D860}"/>
    <dgm:cxn modelId="{8F72147E-1D1E-4129-96B3-0E9261C06B40}" type="presOf" srcId="{7FDAD45D-D35C-4563-9954-67961AB656E6}" destId="{E0D3EEB9-9A26-4EB4-AD4F-A50C27B2D150}" srcOrd="0" destOrd="0" presId="urn:microsoft.com/office/officeart/2005/8/layout/venn1"/>
    <dgm:cxn modelId="{4253F8A8-3793-490F-802A-4712A912E6CD}" type="presOf" srcId="{C1D8B29F-39ED-42A4-BC95-EA3F02BA792F}" destId="{8D23F2A7-5C71-4AD5-A4B9-68FC03B53D5F}" srcOrd="0" destOrd="0" presId="urn:microsoft.com/office/officeart/2005/8/layout/venn1"/>
    <dgm:cxn modelId="{8346B9A9-B756-43C7-A1E7-248A6EBA04A0}" srcId="{7FDAD45D-D35C-4563-9954-67961AB656E6}" destId="{C1D8B29F-39ED-42A4-BC95-EA3F02BA792F}" srcOrd="4" destOrd="0" parTransId="{717B5A96-334D-4AC7-B8B3-EB576B31A038}" sibTransId="{F531EF88-3123-4D5F-975F-4C5E7FB509A9}"/>
    <dgm:cxn modelId="{18FC940D-0F97-447E-AA8B-DCBE5B61711C}" srcId="{7FDAD45D-D35C-4563-9954-67961AB656E6}" destId="{4099783A-F7A5-4283-9F71-D8B83502834C}" srcOrd="2" destOrd="0" parTransId="{47923C6D-C178-4D51-A0DD-749A3C414721}" sibTransId="{C6231A83-B3A2-4CB8-8712-FCD6D872E937}"/>
    <dgm:cxn modelId="{9F40F996-446A-4E3C-A424-6D1FEA4E45C2}" type="presOf" srcId="{7358D95D-40B8-4DA1-8351-2E7A2F990079}" destId="{FBE50691-2C12-49F4-A875-11A71427F842}" srcOrd="0" destOrd="0" presId="urn:microsoft.com/office/officeart/2005/8/layout/venn1"/>
    <dgm:cxn modelId="{ECB67187-89EC-41E9-9587-39F483989C28}" type="presOf" srcId="{E035E82A-713C-4EE5-BA0C-B99A515B823B}" destId="{340701BA-DF49-4681-85AE-49C561420BFE}" srcOrd="0" destOrd="0" presId="urn:microsoft.com/office/officeart/2005/8/layout/venn1"/>
    <dgm:cxn modelId="{FD35D1CD-4884-4FD3-A94B-626094002B4E}" srcId="{7FDAD45D-D35C-4563-9954-67961AB656E6}" destId="{E035E82A-713C-4EE5-BA0C-B99A515B823B}" srcOrd="1" destOrd="0" parTransId="{3EFEC21C-1C0A-49B3-8D3E-0B0995EE99E8}" sibTransId="{A9F591E2-8889-4DF9-B29A-BAB0E6F00690}"/>
    <dgm:cxn modelId="{A29A5921-36BA-4481-9A78-A4445F1E457B}" type="presParOf" srcId="{E0D3EEB9-9A26-4EB4-AD4F-A50C27B2D150}" destId="{79499CE7-9EE4-451B-B438-022B50506EEB}" srcOrd="0" destOrd="0" presId="urn:microsoft.com/office/officeart/2005/8/layout/venn1"/>
    <dgm:cxn modelId="{BCD3E682-7F41-4091-8CD9-9642D22B107B}" type="presParOf" srcId="{E0D3EEB9-9A26-4EB4-AD4F-A50C27B2D150}" destId="{06A0AFB2-92C7-48DF-8629-55920CAF1116}" srcOrd="1" destOrd="0" presId="urn:microsoft.com/office/officeart/2005/8/layout/venn1"/>
    <dgm:cxn modelId="{A6EFF326-AE98-4326-80D5-0F724511C283}" type="presParOf" srcId="{E0D3EEB9-9A26-4EB4-AD4F-A50C27B2D150}" destId="{5769C825-FF66-4C6C-95BC-CE5E5311DD4C}" srcOrd="2" destOrd="0" presId="urn:microsoft.com/office/officeart/2005/8/layout/venn1"/>
    <dgm:cxn modelId="{E8B37FCD-F119-43B2-BF32-89C4BBBA45C1}" type="presParOf" srcId="{E0D3EEB9-9A26-4EB4-AD4F-A50C27B2D150}" destId="{340701BA-DF49-4681-85AE-49C561420BFE}" srcOrd="3" destOrd="0" presId="urn:microsoft.com/office/officeart/2005/8/layout/venn1"/>
    <dgm:cxn modelId="{245337E8-50FA-41D6-87C7-C54C4D15D2F6}" type="presParOf" srcId="{E0D3EEB9-9A26-4EB4-AD4F-A50C27B2D150}" destId="{4170FECF-A8E1-4C50-89BF-DE5B0DFC1934}" srcOrd="4" destOrd="0" presId="urn:microsoft.com/office/officeart/2005/8/layout/venn1"/>
    <dgm:cxn modelId="{0E7573ED-60BD-4692-B018-5E059FAC8BF2}" type="presParOf" srcId="{E0D3EEB9-9A26-4EB4-AD4F-A50C27B2D150}" destId="{A111965F-FC29-4AB8-8386-94211D476954}" srcOrd="5" destOrd="0" presId="urn:microsoft.com/office/officeart/2005/8/layout/venn1"/>
    <dgm:cxn modelId="{1812C2C2-A6B8-4CBD-AC1E-A0FF0A67453B}" type="presParOf" srcId="{E0D3EEB9-9A26-4EB4-AD4F-A50C27B2D150}" destId="{8F1B1F1C-8C8D-4B80-9A8E-92616ED325C8}" srcOrd="6" destOrd="0" presId="urn:microsoft.com/office/officeart/2005/8/layout/venn1"/>
    <dgm:cxn modelId="{59ACCF45-5DCC-4694-B9D5-23527C807F00}" type="presParOf" srcId="{E0D3EEB9-9A26-4EB4-AD4F-A50C27B2D150}" destId="{FBE50691-2C12-49F4-A875-11A71427F842}" srcOrd="7" destOrd="0" presId="urn:microsoft.com/office/officeart/2005/8/layout/venn1"/>
    <dgm:cxn modelId="{EF976721-E7CE-481E-A895-FCD3EEE9AB86}" type="presParOf" srcId="{E0D3EEB9-9A26-4EB4-AD4F-A50C27B2D150}" destId="{7F06F935-502D-4A07-B7E7-1D15239E3988}" srcOrd="8" destOrd="0" presId="urn:microsoft.com/office/officeart/2005/8/layout/venn1"/>
    <dgm:cxn modelId="{F387F42B-34F2-4735-AC28-DC70197D457D}" type="presParOf" srcId="{E0D3EEB9-9A26-4EB4-AD4F-A50C27B2D150}" destId="{8D23F2A7-5C71-4AD5-A4B9-68FC03B53D5F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499CE7-9EE4-451B-B438-022B50506EEB}">
      <dsp:nvSpPr>
        <dsp:cNvPr id="0" name=""/>
        <dsp:cNvSpPr/>
      </dsp:nvSpPr>
      <dsp:spPr>
        <a:xfrm>
          <a:off x="3218212" y="1559693"/>
          <a:ext cx="1915412" cy="19154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A0AFB2-92C7-48DF-8629-55920CAF1116}">
      <dsp:nvSpPr>
        <dsp:cNvPr id="0" name=""/>
        <dsp:cNvSpPr/>
      </dsp:nvSpPr>
      <dsp:spPr>
        <a:xfrm>
          <a:off x="3064979" y="0"/>
          <a:ext cx="2221878" cy="128606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глобальные изменения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цивилизации</a:t>
          </a:r>
        </a:p>
      </dsp:txBody>
      <dsp:txXfrm>
        <a:off x="3064979" y="0"/>
        <a:ext cx="2221878" cy="1286062"/>
      </dsp:txXfrm>
    </dsp:sp>
    <dsp:sp modelId="{5769C825-FF66-4C6C-95BC-CE5E5311DD4C}">
      <dsp:nvSpPr>
        <dsp:cNvPr id="0" name=""/>
        <dsp:cNvSpPr/>
      </dsp:nvSpPr>
      <dsp:spPr>
        <a:xfrm>
          <a:off x="3946835" y="2088894"/>
          <a:ext cx="1915412" cy="19154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0701BA-DF49-4681-85AE-49C561420BFE}">
      <dsp:nvSpPr>
        <dsp:cNvPr id="0" name=""/>
        <dsp:cNvSpPr/>
      </dsp:nvSpPr>
      <dsp:spPr>
        <a:xfrm>
          <a:off x="6014714" y="1696508"/>
          <a:ext cx="1992029" cy="13955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реформа системы здравоохранения и образования,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интеграция в европейское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 мировое образовательное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пространство</a:t>
          </a:r>
        </a:p>
      </dsp:txBody>
      <dsp:txXfrm>
        <a:off x="6014714" y="1696508"/>
        <a:ext cx="1992029" cy="1395515"/>
      </dsp:txXfrm>
    </dsp:sp>
    <dsp:sp modelId="{4170FECF-A8E1-4C50-89BF-DE5B0DFC1934}">
      <dsp:nvSpPr>
        <dsp:cNvPr id="0" name=""/>
        <dsp:cNvSpPr/>
      </dsp:nvSpPr>
      <dsp:spPr>
        <a:xfrm>
          <a:off x="3668717" y="2945904"/>
          <a:ext cx="1915412" cy="19154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111965F-FC29-4AB8-8386-94211D476954}">
      <dsp:nvSpPr>
        <dsp:cNvPr id="0" name=""/>
        <dsp:cNvSpPr/>
      </dsp:nvSpPr>
      <dsp:spPr>
        <a:xfrm>
          <a:off x="5708248" y="4077092"/>
          <a:ext cx="1992029" cy="13955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Самоорганизация бытия и становление личности профессионала нового типа </a:t>
          </a:r>
        </a:p>
      </dsp:txBody>
      <dsp:txXfrm>
        <a:off x="5708248" y="4077092"/>
        <a:ext cx="1992029" cy="1395515"/>
      </dsp:txXfrm>
    </dsp:sp>
    <dsp:sp modelId="{8F1B1F1C-8C8D-4B80-9A8E-92616ED325C8}">
      <dsp:nvSpPr>
        <dsp:cNvPr id="0" name=""/>
        <dsp:cNvSpPr/>
      </dsp:nvSpPr>
      <dsp:spPr>
        <a:xfrm>
          <a:off x="2767707" y="2945904"/>
          <a:ext cx="1915412" cy="19154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E50691-2C12-49F4-A875-11A71427F842}">
      <dsp:nvSpPr>
        <dsp:cNvPr id="0" name=""/>
        <dsp:cNvSpPr/>
      </dsp:nvSpPr>
      <dsp:spPr>
        <a:xfrm>
          <a:off x="651558" y="4077092"/>
          <a:ext cx="1992029" cy="13955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национально-культурное возражения страны и демократизация общества,</a:t>
          </a:r>
        </a:p>
      </dsp:txBody>
      <dsp:txXfrm>
        <a:off x="651558" y="4077092"/>
        <a:ext cx="1992029" cy="1395515"/>
      </dsp:txXfrm>
    </dsp:sp>
    <dsp:sp modelId="{7F06F935-502D-4A07-B7E7-1D15239E3988}">
      <dsp:nvSpPr>
        <dsp:cNvPr id="0" name=""/>
        <dsp:cNvSpPr/>
      </dsp:nvSpPr>
      <dsp:spPr>
        <a:xfrm>
          <a:off x="2489589" y="2088894"/>
          <a:ext cx="1915412" cy="19154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23F2A7-5C71-4AD5-A4B9-68FC03B53D5F}">
      <dsp:nvSpPr>
        <dsp:cNvPr id="0" name=""/>
        <dsp:cNvSpPr/>
      </dsp:nvSpPr>
      <dsp:spPr>
        <a:xfrm>
          <a:off x="345092" y="1696508"/>
          <a:ext cx="1992029" cy="13955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постнеклассический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этап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развития науки</a:t>
          </a:r>
        </a:p>
      </dsp:txBody>
      <dsp:txXfrm>
        <a:off x="345092" y="1696508"/>
        <a:ext cx="1992029" cy="1395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AFE43-69BA-4ED0-9C77-825CE5AA5F7E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6371-88DE-4F24-A011-906B7B39D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81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08619-E352-4704-BA8E-6FF68E8E5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91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C9672-F0A7-4A30-B618-1C67C9445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01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200"/>
            <a:ext cx="10249552" cy="68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96552" y="-171400"/>
            <a:ext cx="10585176" cy="712879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736" y="-171400"/>
            <a:ext cx="8273008" cy="329837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 err="1" smtClean="0">
                <a:solidFill>
                  <a:srgbClr val="0070C0"/>
                </a:solidFill>
              </a:rPr>
              <a:t>Постнекласическая</a:t>
            </a:r>
            <a:r>
              <a:rPr lang="uk-UA" dirty="0" smtClean="0">
                <a:solidFill>
                  <a:srgbClr val="0070C0"/>
                </a:solidFill>
              </a:rPr>
              <a:t> модель </a:t>
            </a:r>
            <a:r>
              <a:rPr lang="uk-UA" dirty="0" err="1" smtClean="0">
                <a:solidFill>
                  <a:srgbClr val="0070C0"/>
                </a:solidFill>
              </a:rPr>
              <a:t>самореализации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человека</a:t>
            </a:r>
            <a:r>
              <a:rPr lang="uk-UA" dirty="0" smtClean="0">
                <a:solidFill>
                  <a:srgbClr val="0070C0"/>
                </a:solidFill>
              </a:rPr>
              <a:t/>
            </a:r>
            <a:br>
              <a:rPr lang="uk-UA" dirty="0" smtClean="0">
                <a:solidFill>
                  <a:srgbClr val="0070C0"/>
                </a:solidFill>
              </a:rPr>
            </a:br>
            <a:r>
              <a:rPr lang="uk-UA" dirty="0" err="1" smtClean="0">
                <a:solidFill>
                  <a:srgbClr val="0070C0"/>
                </a:solidFill>
              </a:rPr>
              <a:t>как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инструмент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трансформации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медицинского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образования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148" y="4653136"/>
            <a:ext cx="9558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b="1" dirty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  <a:p>
            <a:endParaRPr lang="uk-UA" b="1" dirty="0">
              <a:solidFill>
                <a:srgbClr val="0070C0"/>
              </a:solidFill>
            </a:endParaRPr>
          </a:p>
          <a:p>
            <a:endParaRPr lang="uk-UA" b="1" dirty="0" smtClean="0">
              <a:solidFill>
                <a:srgbClr val="0070C0"/>
              </a:solidFill>
            </a:endParaRPr>
          </a:p>
          <a:p>
            <a:pPr algn="r"/>
            <a:r>
              <a:rPr lang="uk-UA" b="1" dirty="0" err="1">
                <a:solidFill>
                  <a:srgbClr val="0070C0"/>
                </a:solidFill>
              </a:rPr>
              <a:t>Кривцова</a:t>
            </a:r>
            <a:r>
              <a:rPr lang="uk-UA" b="1" dirty="0">
                <a:solidFill>
                  <a:srgbClr val="0070C0"/>
                </a:solidFill>
              </a:rPr>
              <a:t> Н.В</a:t>
            </a:r>
            <a:endParaRPr lang="ru-RU" dirty="0">
              <a:solidFill>
                <a:srgbClr val="0070C0"/>
              </a:solidFill>
            </a:endParaRPr>
          </a:p>
          <a:p>
            <a:pPr algn="r"/>
            <a:r>
              <a:rPr lang="uk-UA" b="1" dirty="0" err="1" smtClean="0">
                <a:solidFill>
                  <a:srgbClr val="0070C0"/>
                </a:solidFill>
              </a:rPr>
              <a:t>руководитель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 err="1" smtClean="0">
                <a:solidFill>
                  <a:srgbClr val="0070C0"/>
                </a:solidFill>
              </a:rPr>
              <a:t>психологической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 err="1" smtClean="0">
                <a:solidFill>
                  <a:srgbClr val="0070C0"/>
                </a:solidFill>
              </a:rPr>
              <a:t>службы</a:t>
            </a:r>
            <a:r>
              <a:rPr lang="uk-UA" b="1" dirty="0" smtClean="0">
                <a:solidFill>
                  <a:srgbClr val="0070C0"/>
                </a:solidFill>
              </a:rPr>
              <a:t>  </a:t>
            </a:r>
            <a:r>
              <a:rPr lang="uk-UA" b="1" dirty="0" err="1" smtClean="0">
                <a:solidFill>
                  <a:srgbClr val="0070C0"/>
                </a:solidFill>
              </a:rPr>
              <a:t>ОНМедУ</a:t>
            </a:r>
            <a:r>
              <a:rPr lang="uk-UA" b="1" dirty="0" smtClean="0">
                <a:solidFill>
                  <a:srgbClr val="0070C0"/>
                </a:solidFill>
              </a:rPr>
              <a:t>,</a:t>
            </a:r>
          </a:p>
          <a:p>
            <a:pPr algn="r"/>
            <a:r>
              <a:rPr lang="uk-UA" b="1" dirty="0" smtClean="0">
                <a:solidFill>
                  <a:srgbClr val="0070C0"/>
                </a:solidFill>
              </a:rPr>
              <a:t>Гендиректор ООО «МІЖНАРОДНА АКАДЕМІЯ ПСИХОСІНЕРГЕТИКИ ТА АЛЬФОЛОГІЇ»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36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1768" cy="199121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uk-UA" sz="3600" dirty="0"/>
              <a:t/>
            </a:r>
            <a:br>
              <a:rPr lang="uk-UA" sz="3600" dirty="0"/>
            </a:br>
            <a:endParaRPr lang="ru-RU" sz="3600" dirty="0"/>
          </a:p>
        </p:txBody>
      </p:sp>
      <p:pic>
        <p:nvPicPr>
          <p:cNvPr id="1026" name="Picture 2" descr="E:\маины рисунки\помощь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28396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маины рисунки\картограф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979" y="2388460"/>
            <a:ext cx="4551441" cy="461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9008" y="0"/>
            <a:ext cx="9081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«Просветительская», </a:t>
            </a:r>
            <a:r>
              <a:rPr lang="ru-RU" sz="2400" dirty="0"/>
              <a:t>«</a:t>
            </a:r>
            <a:r>
              <a:rPr lang="ru-RU" sz="2400" dirty="0" smtClean="0"/>
              <a:t>поддерживающая» парадигма обучения</a:t>
            </a:r>
            <a:r>
              <a:rPr lang="ru-RU" sz="2400" dirty="0"/>
              <a:t> </a:t>
            </a:r>
            <a:r>
              <a:rPr lang="ru-RU" sz="2400" dirty="0" smtClean="0"/>
              <a:t>трансформируется в </a:t>
            </a:r>
            <a:r>
              <a:rPr lang="ru-RU" sz="2400" dirty="0" err="1" smtClean="0"/>
              <a:t>человекосоразмерную</a:t>
            </a:r>
            <a:r>
              <a:rPr lang="ru-RU" sz="2400" dirty="0" smtClean="0"/>
              <a:t> парадигму медицинского образования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Основная идея</a:t>
            </a:r>
            <a:r>
              <a:rPr lang="ru-RU" sz="2400" dirty="0">
                <a:solidFill>
                  <a:srgbClr val="FF0000"/>
                </a:solidFill>
              </a:rPr>
              <a:t>: </a:t>
            </a:r>
            <a:r>
              <a:rPr lang="ru-RU" sz="2400" dirty="0" smtClean="0">
                <a:solidFill>
                  <a:srgbClr val="FF0000"/>
                </a:solidFill>
              </a:rPr>
              <a:t>«медицина и образование для всех»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 smtClean="0"/>
              <a:t>Цель: самореализации личности </a:t>
            </a:r>
            <a:r>
              <a:rPr lang="ru-RU" sz="2400" dirty="0"/>
              <a:t>и </a:t>
            </a:r>
            <a:r>
              <a:rPr lang="ru-RU" sz="2400" dirty="0" smtClean="0"/>
              <a:t>здоровье </a:t>
            </a:r>
            <a:r>
              <a:rPr lang="ru-RU" sz="2400" dirty="0" err="1" smtClean="0"/>
              <a:t>трансфессионала</a:t>
            </a:r>
            <a:r>
              <a:rPr lang="ru-RU" sz="2400" dirty="0" smtClean="0"/>
              <a:t>.</a:t>
            </a:r>
            <a:r>
              <a:rPr lang="uk-UA" sz="2400" dirty="0" smtClean="0">
                <a:solidFill>
                  <a:srgbClr val="FF0000"/>
                </a:solidFill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6863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Речь идет «о переходе от профессии как ношении и жесткой фиксации одной нормы - к </a:t>
            </a:r>
            <a:r>
              <a:rPr lang="ru-RU" sz="2400" dirty="0" err="1" smtClean="0"/>
              <a:t>трансфессии</a:t>
            </a:r>
            <a:r>
              <a:rPr lang="ru-RU" sz="2400" dirty="0" smtClean="0"/>
              <a:t>. </a:t>
            </a:r>
          </a:p>
          <a:p>
            <a:pPr algn="ctr"/>
            <a:r>
              <a:rPr lang="ru-RU" sz="2400" dirty="0" smtClean="0"/>
              <a:t>(</a:t>
            </a:r>
            <a:r>
              <a:rPr lang="ru-RU" sz="2400" dirty="0"/>
              <a:t>от </a:t>
            </a:r>
            <a:r>
              <a:rPr lang="ru-RU" sz="2400" dirty="0" err="1"/>
              <a:t>pro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- </a:t>
            </a:r>
            <a:r>
              <a:rPr lang="ru-RU" sz="2400" dirty="0" err="1"/>
              <a:t>fero</a:t>
            </a:r>
            <a:r>
              <a:rPr lang="ru-RU" sz="2400" dirty="0"/>
              <a:t> означает вы-носить к</a:t>
            </a:r>
          </a:p>
          <a:p>
            <a:pPr algn="ctr"/>
            <a:r>
              <a:rPr lang="ru-RU" sz="2400" dirty="0"/>
              <a:t> </a:t>
            </a:r>
            <a:r>
              <a:rPr lang="ru-RU" sz="2400" dirty="0" err="1"/>
              <a:t>trans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- </a:t>
            </a:r>
            <a:r>
              <a:rPr lang="ru-RU" sz="2400" dirty="0" err="1"/>
              <a:t>fero</a:t>
            </a:r>
            <a:r>
              <a:rPr lang="ru-RU" sz="2400" dirty="0"/>
              <a:t> – пере</a:t>
            </a: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/>
              <a:t>носить);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Трансфессионал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/>
              <a:t>–</a:t>
            </a:r>
          </a:p>
          <a:p>
            <a:pPr algn="ctr"/>
            <a:r>
              <a:rPr lang="ru-RU" sz="2400" dirty="0"/>
              <a:t> это человек-навигатор, плавающий по </a:t>
            </a:r>
            <a:r>
              <a:rPr lang="ru-RU" sz="2400" dirty="0" smtClean="0"/>
              <a:t>сетям-коммуникациям «мирового </a:t>
            </a:r>
            <a:r>
              <a:rPr lang="ru-RU" sz="2400" dirty="0"/>
              <a:t>образования</a:t>
            </a:r>
            <a:r>
              <a:rPr lang="ru-RU" sz="2400" dirty="0" smtClean="0"/>
              <a:t>»</a:t>
            </a:r>
            <a:r>
              <a:rPr lang="ru-RU" sz="2400" dirty="0"/>
              <a:t>, </a:t>
            </a:r>
            <a:r>
              <a:rPr lang="ru-RU" sz="2400" dirty="0" smtClean="0"/>
              <a:t>«носитель» универсальных знаний и практик, способный творчески изменяться в меняющемся мире, готовый самостоятельно строить </a:t>
            </a:r>
            <a:r>
              <a:rPr lang="ru-RU" sz="2400" dirty="0"/>
              <a:t>и перестраивать массивы </a:t>
            </a:r>
            <a:r>
              <a:rPr lang="ru-RU" sz="2400" dirty="0" smtClean="0"/>
              <a:t>информации под </a:t>
            </a:r>
            <a:r>
              <a:rPr lang="ru-RU" sz="2400" dirty="0"/>
              <a:t>новые проекты, </a:t>
            </a:r>
            <a:r>
              <a:rPr lang="ru-RU" sz="2400" dirty="0" smtClean="0"/>
              <a:t>открывающий </a:t>
            </a:r>
            <a:r>
              <a:rPr lang="ru-RU" sz="2400" dirty="0"/>
              <a:t>и порождающий </a:t>
            </a:r>
            <a:r>
              <a:rPr lang="ru-RU" sz="2400" dirty="0" smtClean="0"/>
              <a:t>новые </a:t>
            </a:r>
            <a:r>
              <a:rPr lang="ru-RU" sz="2400" dirty="0"/>
              <a:t>горизонты </a:t>
            </a:r>
            <a:r>
              <a:rPr lang="ru-RU" sz="2400" dirty="0" err="1" smtClean="0"/>
              <a:t>мультикультурного</a:t>
            </a:r>
            <a:r>
              <a:rPr lang="ru-RU" sz="2400" dirty="0" smtClean="0"/>
              <a:t> </a:t>
            </a:r>
            <a:r>
              <a:rPr lang="ru-RU" sz="2400" dirty="0"/>
              <a:t>«Я</a:t>
            </a:r>
            <a:r>
              <a:rPr lang="ru-RU" sz="2400" dirty="0" smtClean="0"/>
              <a:t>». </a:t>
            </a:r>
            <a:endParaRPr lang="ru-RU" sz="2400" dirty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831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43124"/>
            <a:ext cx="8892480" cy="25009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роблема </a:t>
            </a:r>
            <a:r>
              <a:rPr lang="ru-RU" sz="2000" dirty="0">
                <a:solidFill>
                  <a:schemeClr val="tx1"/>
                </a:solidFill>
              </a:rPr>
              <a:t>становления </a:t>
            </a:r>
            <a:r>
              <a:rPr lang="ru-RU" sz="2000" dirty="0" smtClean="0">
                <a:solidFill>
                  <a:schemeClr val="tx1"/>
                </a:solidFill>
              </a:rPr>
              <a:t>личности </a:t>
            </a:r>
            <a:r>
              <a:rPr lang="ru-RU" sz="2000" dirty="0" err="1" smtClean="0">
                <a:solidFill>
                  <a:schemeClr val="tx1"/>
                </a:solidFill>
              </a:rPr>
              <a:t>трансфессионала</a:t>
            </a:r>
            <a:r>
              <a:rPr lang="ru-RU" sz="2000" dirty="0" smtClean="0">
                <a:solidFill>
                  <a:schemeClr val="tx1"/>
                </a:solidFill>
              </a:rPr>
              <a:t> в </a:t>
            </a:r>
            <a:r>
              <a:rPr lang="ru-RU" sz="2000" dirty="0">
                <a:solidFill>
                  <a:schemeClr val="tx1"/>
                </a:solidFill>
              </a:rPr>
              <a:t>условиях </a:t>
            </a:r>
            <a:r>
              <a:rPr lang="ru-RU" sz="2000" dirty="0" smtClean="0">
                <a:solidFill>
                  <a:schemeClr val="tx1"/>
                </a:solidFill>
              </a:rPr>
              <a:t>медицинского образования </a:t>
            </a:r>
            <a:r>
              <a:rPr lang="ru-RU" sz="2000" dirty="0">
                <a:solidFill>
                  <a:schemeClr val="tx1"/>
                </a:solidFill>
              </a:rPr>
              <a:t>-- это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не </a:t>
            </a:r>
            <a:r>
              <a:rPr lang="ru-RU" sz="2000" dirty="0">
                <a:solidFill>
                  <a:schemeClr val="tx1"/>
                </a:solidFill>
              </a:rPr>
              <a:t>рядовая проблема </a:t>
            </a:r>
            <a:r>
              <a:rPr lang="ru-RU" sz="2000" dirty="0" smtClean="0">
                <a:solidFill>
                  <a:schemeClr val="tx1"/>
                </a:solidFill>
              </a:rPr>
              <a:t>- педагогическая </a:t>
            </a:r>
            <a:r>
              <a:rPr lang="ru-RU" sz="2000" dirty="0">
                <a:solidFill>
                  <a:schemeClr val="tx1"/>
                </a:solidFill>
              </a:rPr>
              <a:t>«головоломка», возникшая под воздействием очередного </a:t>
            </a:r>
            <a:r>
              <a:rPr lang="ru-RU" sz="2000" dirty="0" smtClean="0">
                <a:solidFill>
                  <a:schemeClr val="tx1"/>
                </a:solidFill>
              </a:rPr>
              <a:t> социального </a:t>
            </a:r>
            <a:r>
              <a:rPr lang="ru-RU" sz="2000" dirty="0">
                <a:solidFill>
                  <a:schemeClr val="tx1"/>
                </a:solidFill>
              </a:rPr>
              <a:t>заказа на </a:t>
            </a:r>
            <a:r>
              <a:rPr lang="ru-RU" sz="2000" dirty="0" smtClean="0">
                <a:solidFill>
                  <a:schemeClr val="tx1"/>
                </a:solidFill>
              </a:rPr>
              <a:t>формирование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«нового </a:t>
            </a:r>
            <a:r>
              <a:rPr lang="ru-RU" sz="2000" dirty="0" smtClean="0">
                <a:solidFill>
                  <a:srgbClr val="FF0000"/>
                </a:solidFill>
              </a:rPr>
              <a:t>человека»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 </a:t>
            </a:r>
            <a:r>
              <a:rPr lang="ru-RU" sz="2000" dirty="0">
                <a:solidFill>
                  <a:schemeClr val="tx1"/>
                </a:solidFill>
              </a:rPr>
              <a:t>заранее заданными свойствами и </a:t>
            </a:r>
            <a:r>
              <a:rPr lang="ru-RU" sz="2000" dirty="0" smtClean="0">
                <a:solidFill>
                  <a:schemeClr val="tx1"/>
                </a:solidFill>
              </a:rPr>
              <a:t>качествами -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Это творческий процесс самореализации всех участников образовательного процесса!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маины рисунки\помощь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7" y="29522"/>
            <a:ext cx="9114153" cy="419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668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2792484"/>
              </p:ext>
            </p:extLst>
          </p:nvPr>
        </p:nvGraphicFramePr>
        <p:xfrm>
          <a:off x="3" y="813528"/>
          <a:ext cx="9143999" cy="604447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47681"/>
                <a:gridCol w="3047681"/>
                <a:gridCol w="3048637"/>
              </a:tblGrid>
              <a:tr h="805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характеристики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Экстраверсия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 </a:t>
                      </a:r>
                      <a:r>
                        <a:rPr lang="ru-RU" sz="2000" dirty="0">
                          <a:effectLst/>
                        </a:rPr>
                        <a:t>(53,4%)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Интроверсия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 </a:t>
                      </a:r>
                      <a:r>
                        <a:rPr lang="ru-RU" sz="2000">
                          <a:effectLst/>
                        </a:rPr>
                        <a:t>(46, 6%)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08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Мыслительный (логик)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31, 8%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ET</a:t>
                      </a:r>
                      <a:r>
                        <a:rPr lang="ru-RU" sz="2000" dirty="0">
                          <a:effectLst/>
                        </a:rPr>
                        <a:t> (13, 1%)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Деловая логика, выгода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IT</a:t>
                      </a:r>
                      <a:r>
                        <a:rPr lang="ru-RU" sz="2000" dirty="0">
                          <a:effectLst/>
                        </a:rPr>
                        <a:t>(18, 7%)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Научные теории, логика отношений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08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Эмоциональный (этик)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68, </a:t>
                      </a:r>
                      <a:r>
                        <a:rPr lang="ru-RU" sz="2000" dirty="0" smtClean="0">
                          <a:effectLst/>
                        </a:rPr>
                        <a:t>2%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EF</a:t>
                      </a:r>
                      <a:r>
                        <a:rPr lang="ru-RU" sz="2000">
                          <a:effectLst/>
                        </a:rPr>
                        <a:t> (40, 3%)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Настроение, внешнее проявление эмоций 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IF</a:t>
                      </a:r>
                      <a:r>
                        <a:rPr lang="ru-RU" sz="2000" dirty="0">
                          <a:effectLst/>
                        </a:rPr>
                        <a:t> (27, </a:t>
                      </a:r>
                      <a:r>
                        <a:rPr lang="ru-RU" sz="2000" dirty="0" smtClean="0">
                          <a:effectLst/>
                        </a:rPr>
                        <a:t>9%)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Отношение между людьми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08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Ощущающий (</a:t>
                      </a:r>
                      <a:r>
                        <a:rPr lang="ru-RU" sz="2000" dirty="0" err="1">
                          <a:effectLst/>
                        </a:rPr>
                        <a:t>сенсорик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42, 1%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ES</a:t>
                      </a:r>
                      <a:r>
                        <a:rPr lang="ru-RU" sz="2000">
                          <a:effectLst/>
                        </a:rPr>
                        <a:t> (19, 9%)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Воля, требовательность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IS</a:t>
                      </a:r>
                      <a:r>
                        <a:rPr lang="ru-RU" sz="2000" dirty="0">
                          <a:effectLst/>
                        </a:rPr>
                        <a:t> (22, 2%)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Самочувствие, ощущение удобства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11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Интуитивный (</a:t>
                      </a:r>
                      <a:r>
                        <a:rPr lang="ru-RU" sz="2000" dirty="0" err="1">
                          <a:effectLst/>
                        </a:rPr>
                        <a:t>интуит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57, </a:t>
                      </a:r>
                      <a:r>
                        <a:rPr lang="ru-RU" sz="2000" dirty="0">
                          <a:effectLst/>
                        </a:rPr>
                        <a:t>9</a:t>
                      </a:r>
                      <a:r>
                        <a:rPr lang="ru-RU" sz="2000" dirty="0" smtClean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(43</a:t>
                      </a:r>
                      <a:r>
                        <a:rPr lang="ru-RU" sz="2000" dirty="0">
                          <a:effectLst/>
                        </a:rPr>
                        <a:t>, 5%)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Интуиция возможностей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</a:t>
                      </a:r>
                      <a:r>
                        <a:rPr lang="ru-RU" sz="2000" dirty="0">
                          <a:effectLst/>
                        </a:rPr>
                        <a:t> (</a:t>
                      </a:r>
                      <a:r>
                        <a:rPr lang="ru-RU" sz="2000" dirty="0" smtClean="0">
                          <a:effectLst/>
                        </a:rPr>
                        <a:t>14, </a:t>
                      </a:r>
                      <a:r>
                        <a:rPr lang="ru-RU" sz="2000" dirty="0">
                          <a:effectLst/>
                        </a:rPr>
                        <a:t>4</a:t>
                      </a:r>
                      <a:r>
                        <a:rPr lang="ru-RU" sz="2000" dirty="0" smtClean="0">
                          <a:effectLst/>
                        </a:rPr>
                        <a:t>%)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Прогноз событий, предчувствие, интуиция времени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" y="105643"/>
            <a:ext cx="8820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исследования индивидуально – психологических особенностей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личности студентов-медиков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3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5571705"/>
              </p:ext>
            </p:extLst>
          </p:nvPr>
        </p:nvGraphicFramePr>
        <p:xfrm>
          <a:off x="107504" y="764704"/>
          <a:ext cx="9324527" cy="53837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48272"/>
                <a:gridCol w="6876255"/>
              </a:tblGrid>
              <a:tr h="534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 личности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719" marR="217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Индивидуально-психологические особенности </a:t>
                      </a:r>
                      <a:r>
                        <a:rPr lang="ru-RU" sz="1800" dirty="0" smtClean="0">
                          <a:effectLst/>
                        </a:rPr>
                        <a:t>личности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студентов-медиков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719" marR="21719" marT="0" marB="0"/>
                </a:tc>
              </a:tr>
              <a:tr h="276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Исследовательский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66,5%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719" marR="217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Аналитические, математические способности, навыки письменного изложения информации, склонность к логическому рациональному анализу, погружённость в работу, ориентированность на задачу, </a:t>
                      </a:r>
                      <a:r>
                        <a:rPr lang="ru-RU" sz="1800" dirty="0" err="1">
                          <a:effectLst/>
                        </a:rPr>
                        <a:t>самомотивация</a:t>
                      </a:r>
                      <a:r>
                        <a:rPr lang="ru-RU" sz="1800" dirty="0">
                          <a:effectLst/>
                        </a:rPr>
                        <a:t>, любознательность, креативность,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Предпочитают размышления действиям, выполнение абстрактных или сложных заданий, анализ гипотез и теорий, сбор и систематизации информации;  ориентация на нетрадиционные ценности и установки, независимую, самостоятельную работу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719" marR="21719" marT="0" marB="0"/>
                </a:tc>
              </a:tr>
              <a:tr h="2072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Социальный 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1,1%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719" marR="217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Навыки общения и взаимодействия с людьми, умение слушать, преподавательские и ораторские способности, ответственность, моральность, </a:t>
                      </a:r>
                      <a:r>
                        <a:rPr lang="ru-RU" sz="1800" dirty="0" err="1">
                          <a:effectLst/>
                        </a:rPr>
                        <a:t>эмпатия</a:t>
                      </a:r>
                      <a:r>
                        <a:rPr lang="ru-RU" sz="1800" dirty="0">
                          <a:effectLst/>
                        </a:rPr>
                        <a:t>, толерантность, </a:t>
                      </a:r>
                      <a:r>
                        <a:rPr lang="ru-RU" sz="1800" dirty="0" err="1">
                          <a:effectLst/>
                        </a:rPr>
                        <a:t>гуманистичность</a:t>
                      </a:r>
                      <a:r>
                        <a:rPr lang="ru-RU" sz="1800" dirty="0">
                          <a:effectLst/>
                        </a:rPr>
                        <a:t>, идеалистичность, тактичность Предпочитают работу в группе с людьми , обучение, оказание помощи, организация дискуссий и групповых мероприятий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719" marR="217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17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Анализ </a:t>
            </a:r>
            <a:r>
              <a:rPr lang="ru-RU" sz="2400" dirty="0" smtClean="0"/>
              <a:t>результатов исследования самоорганизации личности студентов-медиков 1-го курса (197 человек) показал: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u="sng" dirty="0" smtClean="0"/>
              <a:t>с</a:t>
            </a:r>
            <a:r>
              <a:rPr lang="ru-RU" sz="2400" u="sng" dirty="0" smtClean="0"/>
              <a:t> </a:t>
            </a:r>
            <a:r>
              <a:rPr lang="ru-RU" sz="2400" b="1" u="sng" dirty="0" smtClean="0"/>
              <a:t>недифференцированным </a:t>
            </a:r>
            <a:r>
              <a:rPr lang="ru-RU" sz="2400" b="1" u="sng" dirty="0"/>
              <a:t>типом </a:t>
            </a:r>
            <a:r>
              <a:rPr lang="ru-RU" sz="2400" b="1" u="sng" dirty="0" smtClean="0"/>
              <a:t>личности </a:t>
            </a:r>
            <a:r>
              <a:rPr lang="ru-RU" sz="2400" b="1" dirty="0" smtClean="0"/>
              <a:t>- </a:t>
            </a:r>
            <a:r>
              <a:rPr lang="ru-RU" sz="2400" b="1" dirty="0" smtClean="0">
                <a:solidFill>
                  <a:srgbClr val="FF0000"/>
                </a:solidFill>
              </a:rPr>
              <a:t>16</a:t>
            </a:r>
            <a:r>
              <a:rPr lang="ru-RU" sz="2400" dirty="0" smtClean="0">
                <a:solidFill>
                  <a:srgbClr val="FF0000"/>
                </a:solidFill>
              </a:rPr>
              <a:t>%</a:t>
            </a:r>
            <a:r>
              <a:rPr lang="ru-RU" sz="2400" dirty="0" smtClean="0"/>
              <a:t> 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u="sng" dirty="0" smtClean="0"/>
              <a:t>с неисследовательским  </a:t>
            </a:r>
            <a:r>
              <a:rPr lang="ru-RU" sz="2400" b="1" u="sng" dirty="0"/>
              <a:t>типом </a:t>
            </a:r>
            <a:r>
              <a:rPr lang="ru-RU" sz="2400" b="1" u="sng" dirty="0" smtClean="0"/>
              <a:t>личности </a:t>
            </a:r>
            <a:r>
              <a:rPr lang="ru-RU" sz="2400" dirty="0" smtClean="0"/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17,6%</a:t>
            </a:r>
            <a:r>
              <a:rPr lang="ru-RU" sz="2400" dirty="0" smtClean="0"/>
              <a:t> 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u="sng" dirty="0"/>
              <a:t>с</a:t>
            </a:r>
            <a:r>
              <a:rPr lang="ru-RU" sz="2400" b="1" u="sng" dirty="0" smtClean="0"/>
              <a:t> исследовательским типом личности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64,4%</a:t>
            </a:r>
            <a:r>
              <a:rPr lang="ru-RU" sz="2400" dirty="0" smtClean="0"/>
              <a:t>, из которых: </a:t>
            </a:r>
          </a:p>
          <a:p>
            <a:pPr algn="ctr"/>
            <a:r>
              <a:rPr lang="ru-RU" sz="2400" dirty="0" smtClean="0"/>
              <a:t>68,3</a:t>
            </a:r>
            <a:r>
              <a:rPr lang="ru-RU" sz="2400" dirty="0"/>
              <a:t>%  </a:t>
            </a:r>
            <a:r>
              <a:rPr lang="ru-RU" sz="2400" dirty="0" smtClean="0"/>
              <a:t>- научные </a:t>
            </a:r>
            <a:r>
              <a:rPr lang="ru-RU" sz="2400" dirty="0"/>
              <a:t>теории </a:t>
            </a:r>
            <a:r>
              <a:rPr lang="ru-RU" sz="2400" dirty="0" smtClean="0"/>
              <a:t>рассматривают как источник </a:t>
            </a:r>
            <a:r>
              <a:rPr lang="ru-RU" sz="2400" dirty="0"/>
              <a:t>изменений (</a:t>
            </a:r>
            <a:r>
              <a:rPr lang="ru-RU" sz="2400" dirty="0" smtClean="0"/>
              <a:t>развития/деструкций); </a:t>
            </a:r>
          </a:p>
          <a:p>
            <a:pPr algn="ctr"/>
            <a:r>
              <a:rPr lang="ru-RU" sz="2400" dirty="0"/>
              <a:t>д</a:t>
            </a:r>
            <a:r>
              <a:rPr lang="ru-RU" sz="2400" dirty="0" smtClean="0"/>
              <a:t>ля 31,7</a:t>
            </a:r>
            <a:r>
              <a:rPr lang="ru-RU" sz="2400" dirty="0"/>
              <a:t>% </a:t>
            </a:r>
            <a:r>
              <a:rPr lang="ru-RU" sz="2400" dirty="0" smtClean="0"/>
              <a:t> </a:t>
            </a:r>
            <a:r>
              <a:rPr lang="ru-RU" sz="2400" dirty="0"/>
              <a:t>-</a:t>
            </a:r>
            <a:r>
              <a:rPr lang="ru-RU" sz="2400" dirty="0" smtClean="0"/>
              <a:t> НИРС является формой самореализации </a:t>
            </a:r>
            <a:r>
              <a:rPr lang="ru-RU" sz="2400" dirty="0"/>
              <a:t>личности.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9655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4575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Выраженность компонентов инновационного потенциала личности в исследуемых подгруппах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1327396"/>
              </p:ext>
            </p:extLst>
          </p:nvPr>
        </p:nvGraphicFramePr>
        <p:xfrm>
          <a:off x="-24558" y="1268760"/>
          <a:ext cx="9172244" cy="4536504"/>
        </p:xfrm>
        <a:graphic>
          <a:graphicData uri="http://schemas.openxmlformats.org/presentationml/2006/ole">
            <p:oleObj spid="_x0000_s8223" name="Лист" r:id="rId3" imgW="8410521" imgH="288607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270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97487"/>
            <a:ext cx="74888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 smtClean="0"/>
              <a:t>Для студентов-медиков </a:t>
            </a:r>
            <a:r>
              <a:rPr lang="ru-RU" sz="2000" b="1" u="sng" dirty="0">
                <a:solidFill>
                  <a:srgbClr val="FF0000"/>
                </a:solidFill>
              </a:rPr>
              <a:t>с недифференцированными профессиональными интересами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характерным является эмоционально – практический тип реализации инновационного потенциала (АПГ): в инновационных ситуациях эмоционально реагируют и действуют, не склонны анализировать </a:t>
            </a:r>
            <a:r>
              <a:rPr lang="ru-RU" sz="2000" dirty="0" smtClean="0"/>
              <a:t>результаты собственной активности в новых обстоятельствах. 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 smtClean="0"/>
              <a:t> 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 smtClean="0"/>
              <a:t>Для студентов-медиков </a:t>
            </a:r>
            <a:r>
              <a:rPr lang="ru-RU" sz="2000" b="1" u="sng" dirty="0" smtClean="0">
                <a:solidFill>
                  <a:srgbClr val="FF0000"/>
                </a:solidFill>
              </a:rPr>
              <a:t>с </a:t>
            </a:r>
            <a:r>
              <a:rPr lang="ru-RU" sz="2000" b="1" u="sng" dirty="0">
                <a:solidFill>
                  <a:srgbClr val="FF0000"/>
                </a:solidFill>
              </a:rPr>
              <a:t>неисследовательским типом личности профессионала </a:t>
            </a:r>
            <a:r>
              <a:rPr lang="ru-RU" sz="2000" dirty="0"/>
              <a:t>предпочтительным является эмоционально – когнитивный (АГП) тип реализации: переживание – </a:t>
            </a:r>
            <a:r>
              <a:rPr lang="ru-RU" sz="2000" dirty="0" smtClean="0"/>
              <a:t>осмысление. 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 smtClean="0"/>
              <a:t>Студенты-медики </a:t>
            </a:r>
            <a:r>
              <a:rPr lang="ru-RU" sz="2000" b="1" u="sng" dirty="0" smtClean="0">
                <a:solidFill>
                  <a:srgbClr val="FF0000"/>
                </a:solidFill>
              </a:rPr>
              <a:t>с </a:t>
            </a:r>
            <a:r>
              <a:rPr lang="ru-RU" sz="2000" b="1" u="sng" dirty="0">
                <a:solidFill>
                  <a:srgbClr val="FF0000"/>
                </a:solidFill>
              </a:rPr>
              <a:t>исследовательским типом </a:t>
            </a:r>
            <a:r>
              <a:rPr lang="ru-RU" sz="2000" b="1" u="sng" dirty="0" smtClean="0">
                <a:solidFill>
                  <a:srgbClr val="FF0000"/>
                </a:solidFill>
              </a:rPr>
              <a:t>личности профессионала </a:t>
            </a:r>
            <a:r>
              <a:rPr lang="ru-RU" sz="2000" dirty="0"/>
              <a:t>обоих подгрупп  - практики – </a:t>
            </a:r>
            <a:r>
              <a:rPr lang="ru-RU" sz="2000" dirty="0" err="1"/>
              <a:t>когнитивисты</a:t>
            </a:r>
            <a:r>
              <a:rPr lang="ru-RU" sz="2000" dirty="0"/>
              <a:t> (</a:t>
            </a:r>
            <a:r>
              <a:rPr lang="ru-RU" sz="2000" dirty="0" smtClean="0"/>
              <a:t>ПГА): </a:t>
            </a:r>
            <a:r>
              <a:rPr lang="ru-RU" sz="2000" dirty="0"/>
              <a:t>в инновационных ситуациях действуют с ориентацией на имеющуюся в качестве доминанты информацию и оценивают </a:t>
            </a:r>
            <a:r>
              <a:rPr lang="ru-RU" sz="2000" dirty="0" smtClean="0"/>
              <a:t>результаты своей активности в новых обстоятельствах и </a:t>
            </a:r>
            <a:r>
              <a:rPr lang="ru-RU" sz="2000" dirty="0"/>
              <a:t>не склонны к эмоциональным </a:t>
            </a:r>
            <a:r>
              <a:rPr lang="ru-RU" sz="2000" dirty="0" smtClean="0"/>
              <a:t>реакциям.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970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60648"/>
            <a:ext cx="705678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/>
              <a:t>Если</a:t>
            </a:r>
            <a:r>
              <a:rPr lang="uk-UA" sz="2400" dirty="0"/>
              <a:t> </a:t>
            </a:r>
            <a:r>
              <a:rPr lang="ru-RU" sz="2400" dirty="0"/>
              <a:t>традиционное рассмотрение профессионального </a:t>
            </a:r>
            <a:r>
              <a:rPr lang="ru-RU" sz="2400" dirty="0" smtClean="0"/>
              <a:t>медицинского образования </a:t>
            </a:r>
            <a:r>
              <a:rPr lang="ru-RU" sz="2400" dirty="0"/>
              <a:t>как двух этапного процесса ( учебно – академический и учебно – профессиональный),  ограничивало возможности образовательной среды, то</a:t>
            </a:r>
            <a:r>
              <a:rPr lang="uk-UA" sz="2400" dirty="0"/>
              <a:t> в </a:t>
            </a:r>
            <a:r>
              <a:rPr lang="uk-UA" sz="2400" dirty="0" err="1"/>
              <a:t>настоящее</a:t>
            </a:r>
            <a:r>
              <a:rPr lang="uk-UA" sz="2400" dirty="0"/>
              <a:t> </a:t>
            </a:r>
            <a:r>
              <a:rPr lang="uk-UA" sz="2400" dirty="0" err="1"/>
              <a:t>время</a:t>
            </a:r>
            <a:r>
              <a:rPr lang="uk-UA" sz="2400" dirty="0"/>
              <a:t> </a:t>
            </a:r>
            <a:r>
              <a:rPr lang="ru-RU" sz="2400" dirty="0"/>
              <a:t>переосмысливается миссия </a:t>
            </a:r>
            <a:r>
              <a:rPr lang="ru-RU" sz="2400" dirty="0" smtClean="0"/>
              <a:t>ученых-медиков и психологов в учебно-воспитательном процессе </a:t>
            </a:r>
            <a:r>
              <a:rPr lang="ru-RU" sz="2400" dirty="0" err="1" smtClean="0"/>
              <a:t>ОНМедУ</a:t>
            </a:r>
            <a:r>
              <a:rPr lang="ru-RU" sz="2400" dirty="0" smtClean="0"/>
              <a:t> в целом.</a:t>
            </a:r>
            <a:endParaRPr lang="ru-RU" sz="2400" dirty="0"/>
          </a:p>
          <a:p>
            <a:pPr algn="ctr"/>
            <a:r>
              <a:rPr lang="ru-RU" sz="2400" dirty="0" smtClean="0"/>
              <a:t>Мы </a:t>
            </a:r>
            <a:r>
              <a:rPr lang="ru-RU" sz="2400" dirty="0"/>
              <a:t>видим решение проблемы </a:t>
            </a:r>
            <a:r>
              <a:rPr lang="ru-RU" sz="2400" dirty="0" smtClean="0"/>
              <a:t>качества подготовки современных специалистов системы здравоохранения в новом </a:t>
            </a:r>
            <a:r>
              <a:rPr lang="ru-RU" sz="2400" dirty="0"/>
              <a:t>ракурсе: не нагружать и совершенствовать, а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самоорганизуя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самоактуализируя</a:t>
            </a:r>
            <a:r>
              <a:rPr lang="ru-RU" sz="2400" b="1" dirty="0">
                <a:solidFill>
                  <a:srgbClr val="FF0000"/>
                </a:solidFill>
              </a:rPr>
              <a:t> и </a:t>
            </a:r>
            <a:r>
              <a:rPr lang="ru-RU" sz="2400" b="1" dirty="0" err="1">
                <a:solidFill>
                  <a:srgbClr val="FF0000"/>
                </a:solidFill>
              </a:rPr>
              <a:t>самотрансцендируя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u="sng" dirty="0"/>
              <a:t>адекватную потенциальность личности </a:t>
            </a:r>
            <a:r>
              <a:rPr lang="ru-RU" sz="2400" b="1" u="sng" dirty="0" err="1"/>
              <a:t>трансфессионала</a:t>
            </a:r>
            <a:r>
              <a:rPr lang="ru-RU" sz="2400" b="1" u="sng" dirty="0"/>
              <a:t>. </a:t>
            </a:r>
          </a:p>
          <a:p>
            <a:pPr algn="ctr"/>
            <a:endParaRPr lang="uk-UA" sz="2400" dirty="0" smtClean="0"/>
          </a:p>
          <a:p>
            <a:pPr algn="ctr"/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793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2949" y="487025"/>
            <a:ext cx="65527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Особое внимание </a:t>
            </a:r>
            <a:r>
              <a:rPr lang="ru-RU" sz="2400" dirty="0" smtClean="0"/>
              <a:t>уделяется не </a:t>
            </a:r>
            <a:r>
              <a:rPr lang="ru-RU" sz="2400" dirty="0"/>
              <a:t>только и не столько </a:t>
            </a:r>
            <a:r>
              <a:rPr lang="ru-RU" sz="2400" dirty="0" smtClean="0"/>
              <a:t>поиску </a:t>
            </a:r>
            <a:r>
              <a:rPr lang="ru-RU" sz="2400" dirty="0"/>
              <a:t>эффективных </a:t>
            </a:r>
            <a:r>
              <a:rPr lang="ru-RU" sz="2400" dirty="0" smtClean="0"/>
              <a:t>стратегий личностно-профессионального развития и </a:t>
            </a:r>
            <a:r>
              <a:rPr lang="ru-RU" sz="2400" dirty="0"/>
              <a:t>повышения продуктивности </a:t>
            </a:r>
            <a:r>
              <a:rPr lang="ru-RU" sz="2400" dirty="0" smtClean="0"/>
              <a:t>деятельности (</a:t>
            </a:r>
            <a:r>
              <a:rPr lang="ru-RU" sz="2400" dirty="0"/>
              <a:t>учебной, учебно-профессиональной, </a:t>
            </a:r>
            <a:r>
              <a:rPr lang="ru-RU" sz="2400" dirty="0" smtClean="0"/>
              <a:t>профессиональной), но и созданию </a:t>
            </a:r>
            <a:r>
              <a:rPr lang="ru-RU" sz="2400" dirty="0" err="1" smtClean="0"/>
              <a:t>психомерного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человекосоразмерного</a:t>
            </a:r>
            <a:r>
              <a:rPr lang="ru-RU" sz="2400" dirty="0" smtClean="0"/>
              <a:t> образовательного пространства, формированию навыков </a:t>
            </a:r>
            <a:r>
              <a:rPr lang="ru-RU" sz="2400" b="1" dirty="0"/>
              <a:t>сверхбыстрого </a:t>
            </a:r>
            <a:r>
              <a:rPr lang="ru-RU" sz="2400" b="1" dirty="0" err="1"/>
              <a:t>макромоделирования</a:t>
            </a:r>
            <a:r>
              <a:rPr lang="ru-RU" sz="2400" dirty="0"/>
              <a:t> </a:t>
            </a:r>
            <a:r>
              <a:rPr lang="ru-RU" sz="2400" dirty="0" smtClean="0"/>
              <a:t>информации, развитию способностей </a:t>
            </a:r>
            <a:r>
              <a:rPr lang="ru-RU" sz="2400" dirty="0"/>
              <a:t>действовать адекватно </a:t>
            </a:r>
            <a:r>
              <a:rPr lang="ru-RU" sz="2400" dirty="0" smtClean="0"/>
              <a:t>ситуациям неопределенности </a:t>
            </a:r>
            <a:r>
              <a:rPr lang="ru-RU" sz="2400" dirty="0"/>
              <a:t>и и</a:t>
            </a:r>
            <a:r>
              <a:rPr lang="ru-RU" sz="2400" dirty="0" smtClean="0"/>
              <a:t>нформационного хаоса с </a:t>
            </a:r>
            <a:r>
              <a:rPr lang="ru-RU" sz="2400" dirty="0"/>
              <a:t>опорой не только на </a:t>
            </a:r>
            <a:r>
              <a:rPr lang="ru-RU" sz="2400" dirty="0" smtClean="0"/>
              <a:t>ресурсы жизнестойкости человека</a:t>
            </a:r>
            <a:r>
              <a:rPr lang="ru-RU" sz="2400" dirty="0"/>
              <a:t>, но и </a:t>
            </a:r>
            <a:r>
              <a:rPr lang="ru-RU" sz="2400" dirty="0" smtClean="0"/>
              <a:t>его психологические резервы самореализации.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1504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dirty="0" smtClean="0"/>
              <a:t>Актуальность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689190415"/>
              </p:ext>
            </p:extLst>
          </p:nvPr>
        </p:nvGraphicFramePr>
        <p:xfrm>
          <a:off x="360363" y="1124744"/>
          <a:ext cx="835183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380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12859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</a:t>
            </a:r>
            <a:r>
              <a:rPr lang="uk-UA" sz="2400" dirty="0" err="1"/>
              <a:t>ажной</a:t>
            </a:r>
            <a:r>
              <a:rPr lang="uk-UA" sz="2400" dirty="0"/>
              <a:t> </a:t>
            </a:r>
            <a:r>
              <a:rPr lang="uk-UA" sz="2400" dirty="0" err="1"/>
              <a:t>составляющей</a:t>
            </a:r>
            <a:r>
              <a:rPr lang="uk-UA" sz="2400" dirty="0"/>
              <a:t> в </a:t>
            </a:r>
            <a:r>
              <a:rPr lang="uk-UA" sz="2400" dirty="0" err="1"/>
              <a:t>подготовке</a:t>
            </a:r>
            <a:r>
              <a:rPr lang="uk-UA" sz="2400" dirty="0"/>
              <a:t> </a:t>
            </a:r>
            <a:r>
              <a:rPr lang="uk-UA" sz="2400" dirty="0" err="1"/>
              <a:t>современных</a:t>
            </a:r>
            <a:r>
              <a:rPr lang="uk-UA" sz="2400" dirty="0"/>
              <a:t> </a:t>
            </a:r>
            <a:r>
              <a:rPr lang="uk-UA" sz="2400" dirty="0" err="1"/>
              <a:t>специалистов</a:t>
            </a:r>
            <a:r>
              <a:rPr lang="uk-UA" sz="2400" dirty="0"/>
              <a:t> систем</a:t>
            </a:r>
            <a:r>
              <a:rPr lang="ru-RU" sz="2400" dirty="0"/>
              <a:t>ы</a:t>
            </a:r>
            <a:r>
              <a:rPr lang="uk-UA" sz="2400" dirty="0"/>
              <a:t> </a:t>
            </a:r>
            <a:r>
              <a:rPr lang="uk-UA" sz="2400" dirty="0" err="1"/>
              <a:t>здравоохранения</a:t>
            </a:r>
            <a:r>
              <a:rPr lang="uk-UA" sz="2400" dirty="0"/>
              <a:t> </a:t>
            </a:r>
            <a:r>
              <a:rPr lang="uk-UA" sz="2400" dirty="0" err="1"/>
              <a:t>становится</a:t>
            </a:r>
            <a:r>
              <a:rPr lang="uk-UA" sz="2400" dirty="0"/>
              <a:t> </a:t>
            </a:r>
            <a:r>
              <a:rPr lang="uk-UA" sz="2400" dirty="0" err="1"/>
              <a:t>гуманитарное</a:t>
            </a:r>
            <a:r>
              <a:rPr lang="uk-UA" sz="2400" dirty="0"/>
              <a:t> </a:t>
            </a:r>
            <a:r>
              <a:rPr lang="uk-UA" sz="2400" dirty="0" err="1"/>
              <a:t>образование</a:t>
            </a:r>
            <a:r>
              <a:rPr lang="uk-UA" sz="2400" dirty="0"/>
              <a:t> и </a:t>
            </a:r>
            <a:r>
              <a:rPr lang="uk-UA" sz="2400" dirty="0" err="1"/>
              <a:t>формирование</a:t>
            </a:r>
            <a:r>
              <a:rPr lang="uk-UA" sz="2400" dirty="0"/>
              <a:t> </a:t>
            </a:r>
            <a:r>
              <a:rPr lang="uk-UA" sz="2400" dirty="0" err="1"/>
              <a:t>качественно</a:t>
            </a:r>
            <a:r>
              <a:rPr lang="uk-UA" sz="2400" dirty="0"/>
              <a:t> </a:t>
            </a:r>
            <a:r>
              <a:rPr lang="uk-UA" sz="2400" dirty="0" err="1"/>
              <a:t>новых</a:t>
            </a:r>
            <a:r>
              <a:rPr lang="uk-UA" sz="2400" dirty="0"/>
              <a:t> </a:t>
            </a:r>
            <a:r>
              <a:rPr lang="uk-UA" sz="2400" dirty="0" err="1"/>
              <a:t>навыков</a:t>
            </a:r>
            <a:r>
              <a:rPr lang="uk-UA" sz="2400" dirty="0"/>
              <a:t> через </a:t>
            </a:r>
            <a:r>
              <a:rPr lang="uk-UA" sz="2400" dirty="0" err="1"/>
              <a:t>их</a:t>
            </a:r>
            <a:r>
              <a:rPr lang="uk-UA" sz="2400" dirty="0"/>
              <a:t> </a:t>
            </a:r>
            <a:r>
              <a:rPr lang="uk-UA" sz="2400" dirty="0" err="1"/>
              <a:t>включённость</a:t>
            </a:r>
            <a:r>
              <a:rPr lang="uk-UA" sz="2400" dirty="0"/>
              <a:t> в </a:t>
            </a:r>
            <a:r>
              <a:rPr lang="uk-UA" sz="2400" dirty="0" err="1"/>
              <a:t>инновационно-исследовательскую</a:t>
            </a:r>
            <a:r>
              <a:rPr lang="uk-UA" sz="2400" dirty="0"/>
              <a:t> и </a:t>
            </a:r>
            <a:r>
              <a:rPr lang="uk-UA" sz="2400" dirty="0" err="1"/>
              <a:t>волонтерскую</a:t>
            </a:r>
            <a:r>
              <a:rPr lang="uk-UA" sz="2400" dirty="0"/>
              <a:t> </a:t>
            </a:r>
            <a:r>
              <a:rPr lang="uk-UA" sz="2400" dirty="0" err="1"/>
              <a:t>деятельность</a:t>
            </a:r>
            <a:r>
              <a:rPr lang="uk-UA" sz="2400" dirty="0"/>
              <a:t>. </a:t>
            </a:r>
          </a:p>
          <a:p>
            <a:pPr algn="ctr"/>
            <a:r>
              <a:rPr lang="ru-RU" sz="2400" dirty="0" smtClean="0"/>
              <a:t>Психологами </a:t>
            </a:r>
            <a:r>
              <a:rPr lang="ru-RU" sz="2400" dirty="0"/>
              <a:t>кафедры философии и биоэтики </a:t>
            </a:r>
            <a:r>
              <a:rPr lang="ru-RU" sz="2400" dirty="0" err="1" smtClean="0"/>
              <a:t>ОНМедУ</a:t>
            </a:r>
            <a:r>
              <a:rPr lang="ru-RU" sz="2400" dirty="0" smtClean="0"/>
              <a:t> </a:t>
            </a:r>
            <a:r>
              <a:rPr lang="ru-RU" sz="2400" dirty="0"/>
              <a:t>в работе используются модели и методы </a:t>
            </a:r>
            <a:r>
              <a:rPr lang="ru-RU" sz="2400" dirty="0" err="1" smtClean="0"/>
              <a:t>психосинергетики</a:t>
            </a:r>
            <a:r>
              <a:rPr lang="ru-RU" sz="2400" dirty="0" smtClean="0"/>
              <a:t> и </a:t>
            </a:r>
            <a:r>
              <a:rPr lang="ru-RU" sz="2400" dirty="0" err="1" smtClean="0"/>
              <a:t>альфологии</a:t>
            </a:r>
            <a:r>
              <a:rPr lang="ru-RU" sz="2400" dirty="0" smtClean="0"/>
              <a:t>, </a:t>
            </a:r>
            <a:r>
              <a:rPr lang="ru-RU" sz="2400" dirty="0"/>
              <a:t>в частности, композиционный метод «Создающая Сила», который включает группу методик: «Удаление лишнего», «Сетка», «Пространственно-временной конспект» (проф. </a:t>
            </a:r>
            <a:r>
              <a:rPr lang="ru-RU" sz="2400" dirty="0" err="1"/>
              <a:t>И.В.Ершова</a:t>
            </a:r>
            <a:r>
              <a:rPr lang="ru-RU" sz="2400" dirty="0"/>
              <a:t>-Бабенко), </a:t>
            </a:r>
            <a:r>
              <a:rPr lang="ru-RU" sz="2400" dirty="0" smtClean="0"/>
              <a:t>модели </a:t>
            </a:r>
            <a:r>
              <a:rPr lang="ru-RU" sz="2400" dirty="0" err="1" smtClean="0"/>
              <a:t>коучинга</a:t>
            </a:r>
            <a:r>
              <a:rPr lang="ru-RU" sz="2400" dirty="0" smtClean="0"/>
              <a:t> «От мечты к успеху» и «Шлях </a:t>
            </a:r>
            <a:r>
              <a:rPr lang="uk-UA" sz="2400" dirty="0" smtClean="0"/>
              <a:t>до гармонії життя» (Н.В.</a:t>
            </a:r>
            <a:r>
              <a:rPr lang="uk-UA" sz="2400" dirty="0" err="1" smtClean="0"/>
              <a:t>Кривцова</a:t>
            </a:r>
            <a:r>
              <a:rPr lang="uk-UA" sz="2400" dirty="0" smtClean="0"/>
              <a:t>); </a:t>
            </a:r>
            <a:r>
              <a:rPr lang="ru-RU" sz="2400" dirty="0" smtClean="0"/>
              <a:t>которые </a:t>
            </a:r>
            <a:r>
              <a:rPr lang="ru-RU" sz="2400" dirty="0"/>
              <a:t>направлены на </a:t>
            </a:r>
            <a:r>
              <a:rPr lang="ru-RU" sz="2400" dirty="0" smtClean="0"/>
              <a:t>самоорганизацию </a:t>
            </a:r>
            <a:r>
              <a:rPr lang="ru-RU" sz="2400" b="1" dirty="0" smtClean="0"/>
              <a:t>личности-исследователя как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базовой </a:t>
            </a:r>
            <a:r>
              <a:rPr lang="ru-RU" sz="2400" b="1" dirty="0">
                <a:solidFill>
                  <a:srgbClr val="FF0000"/>
                </a:solidFill>
              </a:rPr>
              <a:t>характеристики </a:t>
            </a:r>
            <a:r>
              <a:rPr lang="ru-RU" sz="2400" b="1" dirty="0" err="1">
                <a:solidFill>
                  <a:srgbClr val="FF0000"/>
                </a:solidFill>
              </a:rPr>
              <a:t>трансфессионала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9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16824" cy="2088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</a:rPr>
              <a:t>Важно учитывать</a:t>
            </a:r>
            <a:r>
              <a:rPr lang="ru-RU" sz="1800" dirty="0">
                <a:solidFill>
                  <a:srgbClr val="FF0000"/>
                </a:solidFill>
                <a:effectLst/>
              </a:rPr>
              <a:t>!</a:t>
            </a:r>
            <a:r>
              <a:rPr lang="ru-RU" sz="1800" dirty="0" smtClean="0">
                <a:solidFill>
                  <a:srgbClr val="FF0000"/>
                </a:solidFill>
                <a:effectLst/>
              </a:rPr>
              <a:t> </a:t>
            </a:r>
            <a:br>
              <a:rPr lang="ru-RU" sz="1800" dirty="0" smtClean="0">
                <a:solidFill>
                  <a:srgbClr val="FF0000"/>
                </a:solidFill>
                <a:effectLst/>
              </a:rPr>
            </a:br>
            <a:r>
              <a:rPr lang="ru-RU" sz="1800" dirty="0" smtClean="0">
                <a:effectLst/>
              </a:rPr>
              <a:t>используя технологии </a:t>
            </a:r>
            <a:r>
              <a:rPr lang="ru-RU" sz="1800" dirty="0">
                <a:effectLst/>
              </a:rPr>
              <a:t>сверхбыстрого усвоения информации и </a:t>
            </a:r>
            <a:r>
              <a:rPr lang="ru-RU" sz="1800" dirty="0" smtClean="0">
                <a:effectLst/>
              </a:rPr>
              <a:t>развития (</a:t>
            </a:r>
            <a:r>
              <a:rPr lang="ru-RU" sz="1800" dirty="0">
                <a:effectLst/>
              </a:rPr>
              <a:t>высокая скорость и агрессивность информационных </a:t>
            </a:r>
            <a:r>
              <a:rPr lang="ru-RU" sz="1800" dirty="0" smtClean="0">
                <a:effectLst/>
              </a:rPr>
              <a:t>потоков медицинского образования), </a:t>
            </a:r>
            <a:r>
              <a:rPr lang="ru-RU" sz="1800" dirty="0">
                <a:effectLst/>
              </a:rPr>
              <a:t>можно оказаться в такой ситуации, когда скорость инициированного умственного процесса окажется  выше, чем компенсаторное восстановление </a:t>
            </a:r>
            <a:r>
              <a:rPr lang="ru-RU" sz="1800" dirty="0" smtClean="0">
                <a:effectLst/>
              </a:rPr>
              <a:t>нервной системы и организма в целом.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FE0000"/>
                </a:solidFill>
              </a:rPr>
              <a:t/>
            </a:r>
            <a:br>
              <a:rPr lang="ru-RU" sz="3200" dirty="0">
                <a:solidFill>
                  <a:srgbClr val="FE0000"/>
                </a:solidFill>
              </a:rPr>
            </a:br>
            <a:endParaRPr lang="ru-RU" sz="3200" dirty="0"/>
          </a:p>
        </p:txBody>
      </p:sp>
      <p:pic>
        <p:nvPicPr>
          <p:cNvPr id="1026" name="Picture 2" descr="E:\маины рисунки\ступеньки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4428"/>
            <a:ext cx="4320480" cy="338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аины рисунки\экзам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008" y="2636912"/>
            <a:ext cx="3835400" cy="37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024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>
            <a:spLocks noChangeArrowheads="1"/>
          </p:cNvSpPr>
          <p:nvPr/>
        </p:nvSpPr>
        <p:spPr bwMode="auto">
          <a:xfrm>
            <a:off x="2494584" y="1688021"/>
            <a:ext cx="4097972" cy="426125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гуманитарного образования и самореализации человека «Шлях до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гармонії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Научно-методическая и консультационная работа по вопросам: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качества гуманитарного образования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социально-психологического развития и самореализации человека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корпоративной культуры и повышение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качества медицинского образования 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62484" y="4149081"/>
            <a:ext cx="2976563" cy="253117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Метод-кабинет </a:t>
            </a:r>
            <a:r>
              <a:rPr lang="ru-RU" alt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практической </a:t>
            </a:r>
            <a:r>
              <a:rPr lang="ru-RU" altLang="ru-RU" sz="1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психологии</a:t>
            </a:r>
            <a:endParaRPr lang="ru-RU" altLang="ru-RU" sz="11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Методическое обеспечение деятельности психологов и организация производственной практики студентов-психологов </a:t>
            </a:r>
            <a:r>
              <a:rPr lang="ru-RU" altLang="ru-RU" sz="11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ОНМедУ</a:t>
            </a:r>
            <a:r>
              <a:rPr lang="ru-RU" alt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разработка современных технологий образовательного </a:t>
            </a:r>
            <a:r>
              <a:rPr lang="ru-RU" altLang="ru-RU" sz="11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коучинга</a:t>
            </a:r>
            <a:r>
              <a:rPr lang="ru-RU" alt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altLang="ru-RU" sz="11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педменеджмента</a:t>
            </a:r>
            <a:r>
              <a:rPr lang="ru-RU" altLang="ru-RU" sz="1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altLang="ru-RU" sz="11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психологическое сопровождение образовательного процесса и самореализации студентов;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Связи с общественностью и просветительская деятельность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260909" y="552165"/>
            <a:ext cx="2878138" cy="227171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Школа волонтеров, Школа лидеров</a:t>
            </a:r>
            <a:endParaRPr lang="ru-RU" altLang="ru-RU" sz="11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Подготовка руководителей органов студенческого самоуправления, организаторов волонтерского движения, внутренних аудиторов </a:t>
            </a:r>
            <a:r>
              <a:rPr lang="ru-RU" altLang="ru-RU" sz="1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систем управления качеством подразделений </a:t>
            </a:r>
            <a:r>
              <a:rPr lang="ru-RU" altLang="ru-RU" sz="11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ОНМедУ</a:t>
            </a:r>
            <a:r>
              <a:rPr lang="ru-RU" alt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университета в целом и тому подобное.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Оказание психологической помощи администрации, в частности кураторам учебных групп, заведующим кафедр, научным руководителям и т.д.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6013450" y="548154"/>
            <a:ext cx="2625725" cy="227171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Школа передового психолого-педагогического </a:t>
            </a:r>
            <a:r>
              <a:rPr lang="ru-RU" altLang="ru-RU" sz="1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опыта и </a:t>
            </a:r>
            <a:r>
              <a:rPr lang="ru-RU" altLang="ru-RU" sz="11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тьютерства</a:t>
            </a:r>
            <a:endParaRPr lang="ru-RU" altLang="ru-RU" sz="11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Повышение профессиональной компетентности психологов и преподавателей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Медико-психолого-педагогическая </a:t>
            </a:r>
            <a:r>
              <a:rPr lang="ru-RU" altLang="ru-RU" sz="11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экспертниза</a:t>
            </a:r>
            <a:r>
              <a:rPr lang="ru-RU" altLang="ru-RU" sz="1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образовательных инноваций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Психологическая поддержка преподавателей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6013450" y="4293096"/>
            <a:ext cx="2800350" cy="238715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Школа-лаборатория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меж-,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поли-, транс- и </a:t>
            </a:r>
            <a:r>
              <a:rPr lang="ru-RU" altLang="ru-RU" sz="11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мультидисциплинарных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биопсихосоциальных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факторов самореализации человека,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социальной адаптивности, готовности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самоуправлению и самосовершенствованию, склонности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лидерству и альтруизму, способности и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продуктивной </a:t>
            </a:r>
            <a:r>
              <a:rPr lang="ru-RU" altLang="ru-RU" sz="1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инновационно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-исследовательской деятельности и т.д.;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психологическая поддержка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ученых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77350" y="25460"/>
            <a:ext cx="8532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и функции Психологической службы </a:t>
            </a:r>
            <a:r>
              <a:rPr lang="ru-RU" alt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ОНМедУ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</a:t>
            </a:r>
            <a:r>
              <a:rPr lang="ru-RU" alt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координаційного</a:t>
            </a:r>
            <a:r>
              <a:rPr lang="ru-RU" alt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 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гуманитарного образования и самореализации человека </a:t>
            </a:r>
            <a:r>
              <a:rPr lang="ru-RU" alt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alt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Шлях до</a:t>
            </a:r>
            <a:r>
              <a:rPr lang="ru-RU" alt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гармонії</a:t>
            </a:r>
            <a:r>
              <a:rPr lang="ru-RU" alt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lang="ru-RU" alt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7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ChangeArrowheads="1"/>
          </p:cNvSpPr>
          <p:nvPr/>
        </p:nvSpPr>
        <p:spPr bwMode="auto">
          <a:xfrm>
            <a:off x="4572000" y="0"/>
            <a:ext cx="4572000" cy="4410075"/>
          </a:xfrm>
          <a:prstGeom prst="rect">
            <a:avLst/>
          </a:prstGeom>
          <a:gradFill rotWithShape="1">
            <a:gsLst>
              <a:gs pos="0">
                <a:srgbClr val="FFF9CD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4572000" y="4200525"/>
            <a:ext cx="4572000" cy="2657475"/>
          </a:xfrm>
          <a:prstGeom prst="rect">
            <a:avLst/>
          </a:prstGeom>
          <a:gradFill rotWithShape="1">
            <a:gsLst>
              <a:gs pos="0">
                <a:srgbClr val="FFCDCD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2402260" y="4398962"/>
            <a:ext cx="3960440" cy="2097087"/>
          </a:xfrm>
          <a:prstGeom prst="rect">
            <a:avLst/>
          </a:prstGeom>
          <a:gradFill rotWithShape="1">
            <a:gsLst>
              <a:gs pos="0">
                <a:srgbClr val="BEFEC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auto">
          <a:xfrm>
            <a:off x="0" y="0"/>
            <a:ext cx="4572000" cy="4437063"/>
          </a:xfrm>
          <a:prstGeom prst="rect">
            <a:avLst/>
          </a:prstGeom>
          <a:gradFill rotWithShape="1">
            <a:gsLst>
              <a:gs pos="0">
                <a:srgbClr val="BEE1FE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765175"/>
            <a:ext cx="8229600" cy="6477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200" b="1" dirty="0" smtClean="0"/>
              <a:t>Спасибо за внимание!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867025"/>
            <a:ext cx="17145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 descr="Love_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790700"/>
            <a:ext cx="3581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2195513" y="4365625"/>
            <a:ext cx="4681537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Rectangle 8"/>
          <p:cNvSpPr>
            <a:spLocks noChangeArrowheads="1"/>
          </p:cNvSpPr>
          <p:nvPr/>
        </p:nvSpPr>
        <p:spPr bwMode="auto">
          <a:xfrm>
            <a:off x="2771775" y="4437063"/>
            <a:ext cx="360045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5076056" y="5157788"/>
            <a:ext cx="36631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>
                <a:solidFill>
                  <a:schemeClr val="tx1"/>
                </a:solidFill>
              </a:rPr>
              <a:t>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xmlns="" val="74774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6" presetID="6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Основная идея медицинской реформы - деньги идут за пациентом.</a:t>
            </a:r>
            <a:br>
              <a:rPr lang="ru-RU" sz="2800" dirty="0"/>
            </a:br>
            <a:r>
              <a:rPr lang="ru-RU" sz="2800" dirty="0"/>
              <a:t>Нет пустым больничным койкам и взяткам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060848"/>
            <a:ext cx="75608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dirty="0"/>
              <a:t>определяющим показателем уровня здравоохранения является продолжительность жизни украинцев, который, один из самых низких в Европе </a:t>
            </a:r>
            <a:endParaRPr lang="ru-RU" sz="1600" b="1" u="sng" dirty="0"/>
          </a:p>
          <a:p>
            <a:pPr algn="ctr" fontAlgn="t"/>
            <a:r>
              <a:rPr lang="ru-RU" sz="2400" b="1" u="sng" dirty="0" smtClean="0">
                <a:solidFill>
                  <a:srgbClr val="FF0000"/>
                </a:solidFill>
              </a:rPr>
              <a:t>Украина </a:t>
            </a:r>
            <a:r>
              <a:rPr lang="ru-RU" sz="2400" b="1" u="sng" dirty="0">
                <a:solidFill>
                  <a:srgbClr val="FF0000"/>
                </a:solidFill>
              </a:rPr>
              <a:t>занимает 104 место по продолжительности жизни среди 183 </a:t>
            </a:r>
            <a:r>
              <a:rPr lang="ru-RU" sz="2400" b="1" u="sng" dirty="0" smtClean="0">
                <a:solidFill>
                  <a:srgbClr val="FF0000"/>
                </a:solidFill>
              </a:rPr>
              <a:t>стран</a:t>
            </a:r>
            <a:r>
              <a:rPr lang="ru-RU" sz="2400" b="1" u="sng" dirty="0" smtClean="0"/>
              <a:t> </a:t>
            </a:r>
          </a:p>
          <a:p>
            <a:pPr algn="ctr" fontAlgn="t"/>
            <a:r>
              <a:rPr lang="ru-RU" sz="2400" dirty="0" smtClean="0"/>
              <a:t>По </a:t>
            </a:r>
            <a:r>
              <a:rPr lang="ru-RU" sz="2400" dirty="0"/>
              <a:t>оценкам Всемирного банка, расходы </a:t>
            </a:r>
            <a:r>
              <a:rPr lang="ru-RU" sz="2400" dirty="0" smtClean="0"/>
              <a:t>в Украине на </a:t>
            </a:r>
            <a:r>
              <a:rPr lang="ru-RU" sz="2400" dirty="0"/>
              <a:t>медицину составляют </a:t>
            </a:r>
            <a:r>
              <a:rPr lang="ru-RU" sz="2400" dirty="0">
                <a:solidFill>
                  <a:srgbClr val="FF0000"/>
                </a:solidFill>
              </a:rPr>
              <a:t>3,5% ВВП </a:t>
            </a:r>
            <a:r>
              <a:rPr lang="ru-RU" sz="2400" dirty="0" smtClean="0"/>
              <a:t>страны</a:t>
            </a:r>
            <a:r>
              <a:rPr lang="ru-RU" sz="2400" dirty="0"/>
              <a:t>. </a:t>
            </a:r>
            <a:endParaRPr lang="ru-RU" sz="2400" dirty="0" smtClean="0"/>
          </a:p>
          <a:p>
            <a:pPr algn="ctr" fontAlgn="t"/>
            <a:r>
              <a:rPr lang="ru-RU" sz="2400" dirty="0" smtClean="0">
                <a:solidFill>
                  <a:srgbClr val="FF0000"/>
                </a:solidFill>
              </a:rPr>
              <a:t>18 </a:t>
            </a:r>
            <a:r>
              <a:rPr lang="ru-RU" sz="2400" dirty="0">
                <a:solidFill>
                  <a:srgbClr val="FF0000"/>
                </a:solidFill>
              </a:rPr>
              <a:t>000 000 украинцев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fontAlgn="t"/>
            <a:r>
              <a:rPr lang="ru-RU" sz="2400" dirty="0" smtClean="0"/>
              <a:t>ходят </a:t>
            </a:r>
            <a:r>
              <a:rPr lang="ru-RU" sz="2400" dirty="0"/>
              <a:t>в больницу ежегодно,  </a:t>
            </a:r>
            <a:r>
              <a:rPr lang="ru-RU" sz="2400" dirty="0">
                <a:solidFill>
                  <a:srgbClr val="FF0000"/>
                </a:solidFill>
              </a:rPr>
              <a:t>93% </a:t>
            </a:r>
            <a:r>
              <a:rPr lang="ru-RU" sz="2400" dirty="0"/>
              <a:t>из них - платят в этих больницах из собственного кармана</a:t>
            </a:r>
          </a:p>
          <a:p>
            <a:pPr algn="ctr" fontAlgn="t"/>
            <a:r>
              <a:rPr lang="ru-RU" sz="1600" dirty="0" smtClean="0"/>
              <a:t>*результаты </a:t>
            </a:r>
            <a:r>
              <a:rPr lang="ru-RU" sz="1600" dirty="0"/>
              <a:t>исследования </a:t>
            </a:r>
            <a:r>
              <a:rPr lang="ru-RU" sz="1600" dirty="0" err="1"/>
              <a:t>GfK</a:t>
            </a:r>
            <a:r>
              <a:rPr lang="ru-RU" sz="1600" dirty="0"/>
              <a:t> </a:t>
            </a:r>
            <a:r>
              <a:rPr lang="ru-RU" sz="1600" dirty="0" err="1" smtClean="0"/>
              <a:t>Ukraine</a:t>
            </a:r>
            <a:endParaRPr lang="ru-RU" sz="2400" dirty="0"/>
          </a:p>
          <a:p>
            <a:pPr algn="ctr" fontAlgn="t"/>
            <a:r>
              <a:rPr lang="ru-RU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926223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Время говорить </a:t>
            </a:r>
            <a:r>
              <a:rPr lang="ru-RU" sz="3200" dirty="0" smtClean="0"/>
              <a:t>правду:</a:t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Украине нет бесплатной </a:t>
            </a:r>
            <a:r>
              <a:rPr lang="ru-RU" sz="3200" dirty="0" smtClean="0"/>
              <a:t>медицины</a:t>
            </a:r>
            <a:r>
              <a:rPr lang="ru-RU" sz="4800" dirty="0" smtClean="0"/>
              <a:t>!</a:t>
            </a:r>
            <a:r>
              <a:rPr lang="ru-RU" sz="4800" dirty="0"/>
              <a:t> Мы даем "взятку" за всё. </a:t>
            </a:r>
            <a:br>
              <a:rPr lang="ru-RU" sz="4800" dirty="0"/>
            </a:b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0935" y="5392137"/>
            <a:ext cx="88991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dirty="0" smtClean="0"/>
              <a:t>Например, средняя «цена" комфортных родов по </a:t>
            </a:r>
            <a:r>
              <a:rPr lang="ru-RU" sz="1600" dirty="0"/>
              <a:t>Украине </a:t>
            </a:r>
            <a:r>
              <a:rPr lang="ru-RU" sz="1600" dirty="0" smtClean="0"/>
              <a:t> – $ 1000 , что в 2,5 раза больше, чем средняя зарплата ($ 360). </a:t>
            </a:r>
          </a:p>
          <a:p>
            <a:pPr algn="ctr" fontAlgn="t"/>
            <a:r>
              <a:rPr lang="ru-RU" sz="1600" dirty="0" smtClean="0"/>
              <a:t>В Польше, </a:t>
            </a:r>
            <a:r>
              <a:rPr lang="ru-RU" sz="1600" dirty="0"/>
              <a:t>при средней зарплате в $ </a:t>
            </a:r>
            <a:r>
              <a:rPr lang="ru-RU" sz="1600" dirty="0" smtClean="0"/>
              <a:t>1360, по страховке рожать ничего не стоит (ежемесячные выплаты), а частным образом - $ 1280.</a:t>
            </a:r>
          </a:p>
        </p:txBody>
      </p:sp>
      <p:pic>
        <p:nvPicPr>
          <p:cNvPr id="12" name="Рисунок 11" descr="nu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391" y="2298846"/>
            <a:ext cx="54610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08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332656"/>
            <a:ext cx="69847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Согласно </a:t>
            </a:r>
            <a:r>
              <a:rPr lang="ru-RU" sz="3200" dirty="0" smtClean="0">
                <a:solidFill>
                  <a:srgbClr val="FF0000"/>
                </a:solidFill>
              </a:rPr>
              <a:t>реформе: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200" dirty="0"/>
              <a:t>ответственность за здоровье распределена между государством и </a:t>
            </a:r>
            <a:r>
              <a:rPr lang="ru-RU" sz="3200" dirty="0" smtClean="0"/>
              <a:t>человеком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200" dirty="0" smtClean="0"/>
              <a:t> пациент </a:t>
            </a:r>
            <a:r>
              <a:rPr lang="ru-RU" sz="3200" dirty="0"/>
              <a:t>сам вправе выбирать себе семейного </a:t>
            </a:r>
            <a:r>
              <a:rPr lang="ru-RU" sz="3200" dirty="0" smtClean="0"/>
              <a:t>врача </a:t>
            </a:r>
            <a:r>
              <a:rPr lang="ru-RU" sz="3200" dirty="0"/>
              <a:t>как из государственных клиник, так и из частных, </a:t>
            </a:r>
            <a:r>
              <a:rPr lang="ru-RU" sz="3200" dirty="0" smtClean="0"/>
              <a:t>при этом врач </a:t>
            </a:r>
            <a:r>
              <a:rPr lang="ru-RU" sz="3200" dirty="0"/>
              <a:t>не имеет права </a:t>
            </a:r>
            <a:r>
              <a:rPr lang="ru-RU" sz="3200" dirty="0" smtClean="0"/>
              <a:t>ему отказать.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200" dirty="0" smtClean="0"/>
              <a:t>врач может </a:t>
            </a:r>
            <a:r>
              <a:rPr lang="ru-RU" sz="3200" dirty="0"/>
              <a:t>открыть </a:t>
            </a:r>
            <a:r>
              <a:rPr lang="ru-RU" sz="3200" dirty="0" smtClean="0"/>
              <a:t>ЧП </a:t>
            </a:r>
            <a:r>
              <a:rPr lang="ru-RU" sz="3200" dirty="0"/>
              <a:t>и вести свою практику</a:t>
            </a:r>
            <a:r>
              <a:rPr lang="ru-RU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960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content_1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311" y="548680"/>
            <a:ext cx="292607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No243-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6124" y="0"/>
            <a:ext cx="3233351" cy="685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67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052736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Основные принципы управления качеством </a:t>
            </a:r>
            <a:r>
              <a:rPr lang="ru-RU" sz="2400" dirty="0">
                <a:solidFill>
                  <a:srgbClr val="FF0000"/>
                </a:solidFill>
              </a:rPr>
              <a:t>образовательного </a:t>
            </a:r>
            <a:r>
              <a:rPr lang="ru-RU" sz="2400" dirty="0" smtClean="0">
                <a:solidFill>
                  <a:srgbClr val="FF0000"/>
                </a:solidFill>
              </a:rPr>
              <a:t>процесса </a:t>
            </a:r>
            <a:r>
              <a:rPr lang="ru-RU" sz="2400" dirty="0" err="1" smtClean="0">
                <a:solidFill>
                  <a:srgbClr val="FF0000"/>
                </a:solidFill>
              </a:rPr>
              <a:t>ОНМедУ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(в </a:t>
            </a:r>
            <a:r>
              <a:rPr lang="ru-RU" sz="2400" dirty="0">
                <a:solidFill>
                  <a:srgbClr val="FF0000"/>
                </a:solidFill>
              </a:rPr>
              <a:t>соответствии с </a:t>
            </a:r>
            <a:r>
              <a:rPr lang="ru-RU" sz="2400" dirty="0" smtClean="0">
                <a:solidFill>
                  <a:srgbClr val="FF0000"/>
                </a:solidFill>
              </a:rPr>
              <a:t>требованиями ISO </a:t>
            </a:r>
            <a:r>
              <a:rPr lang="ru-RU" sz="2400" dirty="0">
                <a:solidFill>
                  <a:srgbClr val="FF0000"/>
                </a:solidFill>
              </a:rPr>
              <a:t>9001: 2015</a:t>
            </a:r>
            <a:r>
              <a:rPr lang="ru-RU" sz="2400" dirty="0" smtClean="0">
                <a:solidFill>
                  <a:srgbClr val="FF0000"/>
                </a:solidFill>
              </a:rPr>
              <a:t>):</a:t>
            </a:r>
            <a:endParaRPr lang="ru-RU" sz="2400" dirty="0">
              <a:solidFill>
                <a:srgbClr val="FF000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ru-RU" sz="2400" dirty="0" smtClean="0"/>
              <a:t>Ориентация </a:t>
            </a:r>
            <a:r>
              <a:rPr lang="ru-RU" sz="2400" dirty="0"/>
              <a:t>на людей </a:t>
            </a:r>
            <a:endParaRPr lang="ru-RU" sz="24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ru-RU" sz="2400" dirty="0" smtClean="0"/>
              <a:t>Лидерство</a:t>
            </a:r>
            <a:endParaRPr lang="ru-RU" sz="2400" dirty="0"/>
          </a:p>
          <a:p>
            <a:pPr marL="457200" indent="-457200" algn="ctr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Стремление к </a:t>
            </a:r>
            <a:r>
              <a:rPr lang="ru-RU" sz="2400" dirty="0" smtClean="0"/>
              <a:t>самосовершенствованию</a:t>
            </a:r>
          </a:p>
          <a:p>
            <a:pPr algn="ctr"/>
            <a:endParaRPr lang="uk-UA" sz="2400" dirty="0" smtClean="0"/>
          </a:p>
          <a:p>
            <a:pPr algn="ctr"/>
            <a:r>
              <a:rPr lang="uk-UA" sz="2400" u="sng" dirty="0" smtClean="0"/>
              <a:t>Цикл </a:t>
            </a:r>
            <a:r>
              <a:rPr lang="uk-UA" sz="2400" u="sng" dirty="0" err="1" smtClean="0"/>
              <a:t>Деминга</a:t>
            </a:r>
            <a:r>
              <a:rPr lang="uk-UA" sz="2400" u="sng" dirty="0"/>
              <a:t>:</a:t>
            </a:r>
          </a:p>
          <a:p>
            <a:pPr algn="ctr"/>
            <a:endParaRPr lang="uk-UA" sz="2400" dirty="0" smtClean="0"/>
          </a:p>
          <a:p>
            <a:pPr algn="ctr"/>
            <a:r>
              <a:rPr lang="en-US" sz="2400" dirty="0" smtClean="0"/>
              <a:t>PLAN</a:t>
            </a:r>
            <a:endParaRPr lang="en-US" sz="2400" dirty="0"/>
          </a:p>
          <a:p>
            <a:r>
              <a:rPr lang="en-US" sz="2400" dirty="0"/>
              <a:t>                         </a:t>
            </a:r>
            <a:r>
              <a:rPr lang="en-US" sz="2400" dirty="0" smtClean="0"/>
              <a:t> </a:t>
            </a:r>
            <a:r>
              <a:rPr lang="en-US" sz="2400" dirty="0"/>
              <a:t>DO            </a:t>
            </a:r>
            <a:r>
              <a:rPr lang="uk-UA" sz="2400" dirty="0"/>
              <a:t>    </a:t>
            </a:r>
            <a:r>
              <a:rPr lang="uk-UA" sz="2400" dirty="0" smtClean="0"/>
              <a:t>   </a:t>
            </a:r>
            <a:r>
              <a:rPr lang="en-US" sz="2400" dirty="0" smtClean="0"/>
              <a:t>CHECK</a:t>
            </a:r>
            <a:endParaRPr lang="en-US" sz="2400" dirty="0"/>
          </a:p>
          <a:p>
            <a:r>
              <a:rPr lang="en-US" sz="2400" dirty="0"/>
              <a:t>                                     </a:t>
            </a:r>
            <a:endParaRPr lang="uk-UA" sz="2400" dirty="0" smtClean="0"/>
          </a:p>
          <a:p>
            <a:r>
              <a:rPr lang="uk-UA" sz="2400" dirty="0"/>
              <a:t> </a:t>
            </a:r>
            <a:r>
              <a:rPr lang="uk-UA" sz="2400" dirty="0" smtClean="0"/>
              <a:t>                                     </a:t>
            </a:r>
            <a:r>
              <a:rPr lang="en-US" sz="2400" dirty="0" smtClean="0"/>
              <a:t>ACT</a:t>
            </a:r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 </a:t>
            </a:r>
            <a:endParaRPr lang="ru-RU" sz="2400" dirty="0" smtClean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036921" y="4659213"/>
            <a:ext cx="51031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120710" y="4509120"/>
            <a:ext cx="802729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757346" y="4472905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949756" y="4725144"/>
            <a:ext cx="32403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643722" y="5337212"/>
            <a:ext cx="4680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779912" y="5138303"/>
            <a:ext cx="540060" cy="378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292080" y="5355214"/>
            <a:ext cx="576609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076056" y="5174307"/>
            <a:ext cx="624247" cy="342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35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5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Основные </a:t>
            </a:r>
            <a:r>
              <a:rPr lang="ru-RU" sz="2400" dirty="0" smtClean="0">
                <a:solidFill>
                  <a:srgbClr val="FF0000"/>
                </a:solidFill>
              </a:rPr>
              <a:t>этапы создания и внедрения системы управления качеством процессов в </a:t>
            </a:r>
            <a:r>
              <a:rPr lang="ru-RU" sz="2400" dirty="0" err="1" smtClean="0">
                <a:solidFill>
                  <a:srgbClr val="FF0000"/>
                </a:solidFill>
              </a:rPr>
              <a:t>ОНМедУ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моделирование систем  </a:t>
            </a:r>
            <a:r>
              <a:rPr lang="ru-RU" sz="2400" dirty="0"/>
              <a:t>управления </a:t>
            </a:r>
            <a:r>
              <a:rPr lang="ru-RU" sz="2400" dirty="0" smtClean="0"/>
              <a:t>качеством организации/самоорганизации </a:t>
            </a:r>
            <a:r>
              <a:rPr lang="ru-RU" sz="2400" dirty="0"/>
              <a:t>и </a:t>
            </a:r>
            <a:r>
              <a:rPr lang="ru-RU" sz="2400" dirty="0" smtClean="0"/>
              <a:t>развития/саморазвития </a:t>
            </a:r>
            <a:r>
              <a:rPr lang="ru-RU" sz="2400" dirty="0"/>
              <a:t>всех участников </a:t>
            </a:r>
            <a:r>
              <a:rPr lang="ru-RU" sz="2400" dirty="0" smtClean="0"/>
              <a:t>образовательных/исследовательских/лечебных процессов, </a:t>
            </a:r>
            <a:r>
              <a:rPr lang="ru-RU" sz="2400" dirty="0"/>
              <a:t>подразделений и университета в </a:t>
            </a:r>
            <a:r>
              <a:rPr lang="ru-RU" sz="2400" dirty="0" smtClean="0"/>
              <a:t>целом (</a:t>
            </a:r>
            <a:r>
              <a:rPr lang="ru-RU" sz="2400" dirty="0" err="1" smtClean="0"/>
              <a:t>укр</a:t>
            </a:r>
            <a:r>
              <a:rPr lang="ru-RU" sz="2400" dirty="0"/>
              <a:t>.</a:t>
            </a:r>
            <a:r>
              <a:rPr lang="ru-RU" sz="2400" dirty="0" smtClean="0"/>
              <a:t> - МАПА); </a:t>
            </a:r>
            <a:endParaRPr lang="ru-RU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/>
              <a:t>апробация </a:t>
            </a:r>
            <a:r>
              <a:rPr lang="ru-RU" sz="2400" dirty="0" smtClean="0"/>
              <a:t>моделей организации/самоорганизации </a:t>
            </a:r>
            <a:r>
              <a:rPr lang="ru-RU" sz="2400" dirty="0"/>
              <a:t>образовательного </a:t>
            </a:r>
            <a:r>
              <a:rPr lang="ru-RU" sz="2400" dirty="0" smtClean="0"/>
              <a:t>пространства;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анализ </a:t>
            </a:r>
            <a:r>
              <a:rPr lang="ru-RU" sz="2400" dirty="0"/>
              <a:t>результатов апробации и разработка нормативных документов деятельности специалистов подразделений </a:t>
            </a:r>
            <a:r>
              <a:rPr lang="uk-UA" sz="2400" dirty="0" smtClean="0"/>
              <a:t>и </a:t>
            </a:r>
            <a:r>
              <a:rPr lang="ru-RU" sz="2400" dirty="0" smtClean="0"/>
              <a:t>университета в целом; </a:t>
            </a:r>
            <a:endParaRPr lang="ru-RU" sz="2400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/>
              <a:t> психологическое сопровождение </a:t>
            </a:r>
            <a:r>
              <a:rPr lang="ru-RU" sz="2400" dirty="0" smtClean="0"/>
              <a:t>создания и внедрения систем </a:t>
            </a:r>
            <a:r>
              <a:rPr lang="ru-RU" sz="2400" dirty="0"/>
              <a:t>управления </a:t>
            </a:r>
            <a:r>
              <a:rPr lang="ru-RU" sz="2400" dirty="0" smtClean="0"/>
              <a:t>качеством медицинских услуг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276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57800"/>
            <a:ext cx="8640960" cy="142683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 smtClean="0">
                <a:solidFill>
                  <a:schemeClr val="tx1"/>
                </a:solidFill>
              </a:rPr>
              <a:t>Медицинское образование </a:t>
            </a:r>
            <a:r>
              <a:rPr lang="ru-RU" sz="2700" dirty="0">
                <a:solidFill>
                  <a:schemeClr val="tx1"/>
                </a:solidFill>
              </a:rPr>
              <a:t>становится все больше </a:t>
            </a:r>
            <a:r>
              <a:rPr lang="ru-RU" sz="2700" dirty="0" smtClean="0">
                <a:solidFill>
                  <a:schemeClr val="tx1"/>
                </a:solidFill>
              </a:rPr>
              <a:t>сетевым </a:t>
            </a:r>
            <a:r>
              <a:rPr lang="ru-RU" sz="2700" dirty="0">
                <a:solidFill>
                  <a:schemeClr val="tx1"/>
                </a:solidFill>
              </a:rPr>
              <a:t>не только в смысле создания </a:t>
            </a:r>
            <a:r>
              <a:rPr lang="ru-RU" sz="2700" dirty="0" smtClean="0">
                <a:solidFill>
                  <a:schemeClr val="tx1"/>
                </a:solidFill>
              </a:rPr>
              <a:t>открытых информационных </a:t>
            </a:r>
            <a:r>
              <a:rPr lang="ru-RU" sz="2700" dirty="0">
                <a:solidFill>
                  <a:schemeClr val="tx1"/>
                </a:solidFill>
              </a:rPr>
              <a:t>банков и </a:t>
            </a:r>
            <a:r>
              <a:rPr lang="ru-RU" sz="2700" dirty="0" smtClean="0">
                <a:solidFill>
                  <a:schemeClr val="tx1"/>
                </a:solidFill>
              </a:rPr>
              <a:t>потоков через </a:t>
            </a:r>
            <a:r>
              <a:rPr lang="ru-RU" sz="2700" dirty="0">
                <a:solidFill>
                  <a:schemeClr val="tx1"/>
                </a:solidFill>
              </a:rPr>
              <a:t>систему «мировой паутины», но и в смысле </a:t>
            </a:r>
            <a:r>
              <a:rPr lang="ru-RU" sz="2700" dirty="0" smtClean="0">
                <a:solidFill>
                  <a:schemeClr val="tx1"/>
                </a:solidFill>
              </a:rPr>
              <a:t>его доступности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539750" y="260350"/>
            <a:ext cx="82804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8163" y="258762"/>
            <a:ext cx="8283575" cy="5043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4800"/>
            <a:ext cx="4141788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82913"/>
            <a:ext cx="4141788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425" y="260350"/>
            <a:ext cx="414178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53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</TotalTime>
  <Words>1346</Words>
  <Application>Microsoft Office PowerPoint</Application>
  <PresentationFormat>Экран (4:3)</PresentationFormat>
  <Paragraphs>154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Воздушный поток</vt:lpstr>
      <vt:lpstr>Лист</vt:lpstr>
      <vt:lpstr>Постнекласическая модель самореализации человека как инструмент трансформации медицинского образования </vt:lpstr>
      <vt:lpstr>Актуальность</vt:lpstr>
      <vt:lpstr>Основная идея медицинской реформы - деньги идут за пациентом. Нет пустым больничным койкам и взяткам  </vt:lpstr>
      <vt:lpstr>Время говорить правду: В Украине нет бесплатной медицины! Мы даем "взятку" за всё.   </vt:lpstr>
      <vt:lpstr>Слайд 5</vt:lpstr>
      <vt:lpstr>Слайд 6</vt:lpstr>
      <vt:lpstr>Слайд 7</vt:lpstr>
      <vt:lpstr>Слайд 8</vt:lpstr>
      <vt:lpstr>Медицинское образование становится все больше сетевым не только в смысле создания открытых информационных банков и потоков через систему «мировой паутины», но и в смысле его доступности.  </vt:lpstr>
      <vt:lpstr> </vt:lpstr>
      <vt:lpstr>Слайд 11</vt:lpstr>
      <vt:lpstr>Проблема становления личности трансфессионала в условиях медицинского образования -- это  не рядовая проблема - педагогическая «головоломка», возникшая под воздействием очередного  социального заказа на формирование  «нового человека» с заранее заданными свойствами и качествами - Это творческий процесс самореализации всех участников образовательного процесса!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Важно учитывать!  используя технологии сверхбыстрого усвоения информации и развития (высокая скорость и агрессивность информационных потоков медицинского образования), можно оказаться в такой ситуации, когда скорость инициированного умственного процесса окажется  выше, чем компенсаторное восстановление нервной системы и организма в целом.   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e031164mov</cp:lastModifiedBy>
  <cp:revision>294</cp:revision>
  <cp:lastPrinted>2018-01-21T18:52:14Z</cp:lastPrinted>
  <dcterms:created xsi:type="dcterms:W3CDTF">2014-03-15T14:55:07Z</dcterms:created>
  <dcterms:modified xsi:type="dcterms:W3CDTF">2018-06-14T09:28:39Z</dcterms:modified>
</cp:coreProperties>
</file>