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1" r:id="rId11"/>
    <p:sldId id="264" r:id="rId12"/>
    <p:sldId id="265" r:id="rId13"/>
    <p:sldId id="266" r:id="rId14"/>
    <p:sldId id="267" r:id="rId15"/>
    <p:sldId id="269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>
      <p:cViewPr varScale="1">
        <p:scale>
          <a:sx n="109" d="100"/>
          <a:sy n="109" d="100"/>
        </p:scale>
        <p:origin x="105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70FC3-48AF-402E-8B08-22CE52C67DE5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36658-8339-4BF0-8557-2EFE43A1E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911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4745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rasmus.onmu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learning.bmj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50912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2"/>
                </a:solidFill>
              </a:rPr>
              <a:t>British Medical Journal</a:t>
            </a:r>
            <a:endParaRPr lang="ru-RU" sz="60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137941"/>
            <a:ext cx="7920880" cy="1752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Інструкція для </a:t>
            </a:r>
            <a:r>
              <a:rPr lang="ru-RU" sz="4000" b="1" dirty="0" err="1" smtClean="0">
                <a:solidFill>
                  <a:schemeClr val="tx1"/>
                </a:solidFill>
              </a:rPr>
              <a:t>реєстрації</a:t>
            </a:r>
            <a:r>
              <a:rPr lang="ru-RU" sz="4000" b="1" dirty="0" smtClean="0">
                <a:solidFill>
                  <a:schemeClr val="tx1"/>
                </a:solidFill>
              </a:rPr>
              <a:t> та </a:t>
            </a:r>
            <a:r>
              <a:rPr lang="ru-RU" sz="4000" b="1" dirty="0" err="1" smtClean="0">
                <a:solidFill>
                  <a:schemeClr val="tx1"/>
                </a:solidFill>
              </a:rPr>
              <a:t>активації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</a:rPr>
              <a:t>профіля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D:\documents\Desktop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22" t="10926" r="16267" b="66709"/>
          <a:stretch/>
        </p:blipFill>
        <p:spPr bwMode="auto">
          <a:xfrm>
            <a:off x="6732240" y="116632"/>
            <a:ext cx="2273035" cy="19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27584" y="6021288"/>
            <a:ext cx="806489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27584" y="1556792"/>
            <a:ext cx="817769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9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\Desktop\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6"/>
          <a:stretch/>
        </p:blipFill>
        <p:spPr bwMode="auto">
          <a:xfrm>
            <a:off x="1" y="1700808"/>
            <a:ext cx="9042399" cy="481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61048"/>
            <a:ext cx="410845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3200" dirty="0" smtClean="0"/>
              <a:t>8. У вікні що відкрилось натисніть «Перейти до Освіта з </a:t>
            </a:r>
            <a:r>
              <a:rPr lang="en-US" sz="3200" dirty="0" smtClean="0"/>
              <a:t>BMJ</a:t>
            </a:r>
            <a:r>
              <a:rPr lang="uk-UA" sz="3200" dirty="0" smtClean="0"/>
              <a:t>» </a:t>
            </a:r>
            <a:endParaRPr lang="ru-RU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45" y="1376683"/>
            <a:ext cx="8072437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02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cuments\Desktop\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0"/>
          <a:stretch/>
        </p:blipFill>
        <p:spPr bwMode="auto">
          <a:xfrm>
            <a:off x="27887" y="1700452"/>
            <a:ext cx="9026204" cy="502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89" y="28924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9</a:t>
            </a:r>
            <a:r>
              <a:rPr lang="uk-UA" sz="3200" dirty="0" smtClean="0"/>
              <a:t>. Натисніть «Підписатися» </a:t>
            </a:r>
            <a:endParaRPr lang="ru-RU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04864"/>
            <a:ext cx="1985213" cy="52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44" y="1196752"/>
            <a:ext cx="8072437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15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ocuments\Deskto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" y="1700808"/>
            <a:ext cx="8967169" cy="497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45" y="1432246"/>
            <a:ext cx="8072437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191" y="4842196"/>
            <a:ext cx="3170201" cy="82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3200" dirty="0" smtClean="0"/>
              <a:t>10. У вікні що відкрилось натисніть «Доступ через організацію»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8953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ocuments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" y="1484784"/>
            <a:ext cx="8892480" cy="508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403648" y="5949280"/>
            <a:ext cx="1728192" cy="62331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0" y="1196752"/>
            <a:ext cx="8072437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3200" dirty="0" smtClean="0"/>
              <a:t>11. Натисніть «Код доступу»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040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ocuments\Desktop\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 r="1778"/>
          <a:stretch/>
        </p:blipFill>
        <p:spPr bwMode="auto">
          <a:xfrm>
            <a:off x="0" y="1844824"/>
            <a:ext cx="899160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98" y="1603510"/>
            <a:ext cx="8072437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1000" y="260648"/>
            <a:ext cx="8439472" cy="1296144"/>
          </a:xfrm>
        </p:spPr>
        <p:txBody>
          <a:bodyPr>
            <a:normAutofit fontScale="90000"/>
          </a:bodyPr>
          <a:lstStyle/>
          <a:p>
            <a:pPr algn="l"/>
            <a:r>
              <a:rPr lang="uk-UA" sz="3200" dirty="0" smtClean="0"/>
              <a:t>12. В полі «Код доступу» введіть код, який Ви отримали на свою електронну адресу та натисніть «Продовжити»</a:t>
            </a:r>
            <a:endParaRPr lang="ru-RU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317023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0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documents\Desktop\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r="4239"/>
          <a:stretch/>
        </p:blipFill>
        <p:spPr bwMode="auto">
          <a:xfrm>
            <a:off x="22773" y="1052736"/>
            <a:ext cx="9144000" cy="495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973" y="5877272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Приємного користування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BMJ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99392"/>
            <a:ext cx="85471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8072437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6093296"/>
            <a:ext cx="8072437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03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/>
        </p:nvSpPr>
        <p:spPr>
          <a:xfrm>
            <a:off x="73612" y="2780928"/>
            <a:ext cx="8208912" cy="2784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2400" dirty="0" err="1" smtClean="0"/>
              <a:t>Радник</a:t>
            </a:r>
            <a:r>
              <a:rPr lang="ru-RU" sz="2400" dirty="0" smtClean="0"/>
              <a:t> </a:t>
            </a:r>
            <a:r>
              <a:rPr lang="ru-RU" sz="2400" dirty="0" err="1" smtClean="0"/>
              <a:t>інституційної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адвокації</a:t>
            </a:r>
            <a:r>
              <a:rPr lang="ru-RU" sz="2400" dirty="0" smtClean="0"/>
              <a:t> </a:t>
            </a:r>
            <a:r>
              <a:rPr lang="ru-RU" sz="2400" dirty="0"/>
              <a:t>ВMJ </a:t>
            </a:r>
            <a:r>
              <a:rPr lang="ru-RU" sz="2400" dirty="0" smtClean="0"/>
              <a:t>в ОНМедУ, </a:t>
            </a:r>
          </a:p>
          <a:p>
            <a:pPr lvl="0">
              <a:spcBef>
                <a:spcPts val="0"/>
              </a:spcBef>
              <a:buNone/>
            </a:pPr>
            <a:endParaRPr lang="ru-RU" sz="2400" dirty="0" smtClean="0"/>
          </a:p>
          <a:p>
            <a:pPr lvl="0">
              <a:spcBef>
                <a:spcPts val="0"/>
              </a:spcBef>
              <a:buNone/>
            </a:pPr>
            <a:r>
              <a:rPr lang="ru-RU" sz="2400" dirty="0" err="1" smtClean="0"/>
              <a:t>асистент</a:t>
            </a:r>
            <a:r>
              <a:rPr lang="ru-RU" sz="2400" dirty="0" smtClean="0"/>
              <a:t> </a:t>
            </a:r>
            <a:r>
              <a:rPr lang="ru-RU" sz="2400" dirty="0" err="1" smtClean="0"/>
              <a:t>кафедри</a:t>
            </a:r>
            <a:r>
              <a:rPr lang="ru-RU" sz="2400" dirty="0" smtClean="0"/>
              <a:t> </a:t>
            </a:r>
            <a:r>
              <a:rPr lang="ru-RU" sz="2400" dirty="0" err="1" smtClean="0"/>
              <a:t>дитячих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інфекційних</a:t>
            </a:r>
            <a:r>
              <a:rPr lang="ru-RU" sz="2400" dirty="0" smtClean="0"/>
              <a:t> хвороб </a:t>
            </a:r>
          </a:p>
          <a:p>
            <a:pPr lvl="0">
              <a:spcBef>
                <a:spcPts val="0"/>
              </a:spcBef>
              <a:buNone/>
            </a:pPr>
            <a:r>
              <a:rPr lang="ru-RU" sz="3200" b="1" dirty="0" err="1" smtClean="0"/>
              <a:t>Зарецька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Аліна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Вячеславівна</a:t>
            </a:r>
            <a:endParaRPr lang="ru-RU" sz="3200" b="1" dirty="0" smtClean="0"/>
          </a:p>
          <a:p>
            <a:pPr lvl="0">
              <a:spcBef>
                <a:spcPts val="0"/>
              </a:spcBef>
              <a:buNone/>
            </a:pPr>
            <a:endParaRPr lang="ru-RU" dirty="0" smtClean="0"/>
          </a:p>
          <a:p>
            <a:pPr lvl="0"/>
            <a:r>
              <a:rPr lang="cs-CZ" sz="3200" b="1" dirty="0" smtClean="0">
                <a:hlinkClick r:id="rId3"/>
              </a:rPr>
              <a:t>erasmus.onmu@gmail.com</a:t>
            </a:r>
            <a:r>
              <a:rPr lang="ru-RU" sz="3200" b="1" dirty="0" smtClean="0"/>
              <a:t> </a:t>
            </a:r>
          </a:p>
          <a:p>
            <a:pPr lvl="0"/>
            <a:endParaRPr lang="uk-UA" sz="3200" dirty="0"/>
          </a:p>
          <a:p>
            <a:pPr lvl="0"/>
            <a:r>
              <a:rPr lang="uk-UA" sz="2800" dirty="0" smtClean="0"/>
              <a:t>063 251 76 42</a:t>
            </a:r>
            <a:endParaRPr lang="ru-RU" sz="2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46860" cy="171906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b="1" dirty="0" smtClean="0"/>
              <a:t>Якщо у Вас виникли труднощі з реєстрацією, або залишились питання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245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392" y="25256"/>
            <a:ext cx="9122608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arabicPeriod"/>
            </a:pPr>
            <a:r>
              <a:rPr lang="ru-RU" sz="3200" dirty="0" smtClean="0"/>
              <a:t>  Пере</a:t>
            </a:r>
            <a:r>
              <a:rPr lang="uk-UA" sz="3200" dirty="0"/>
              <a:t>йдіть за посиланням</a:t>
            </a:r>
            <a:r>
              <a:rPr lang="uk-UA" sz="3200" dirty="0" smtClean="0"/>
              <a:t> </a:t>
            </a:r>
            <a:r>
              <a:rPr lang="en-US" sz="2400" dirty="0" smtClean="0">
                <a:hlinkClick r:id="rId2"/>
              </a:rPr>
              <a:t>http://learning.bmj.com/</a:t>
            </a:r>
            <a:endParaRPr lang="uk-UA" sz="2400" dirty="0" smtClean="0"/>
          </a:p>
          <a:p>
            <a:pPr marL="742950" indent="-742950" algn="l">
              <a:buAutoNum type="arabicPeriod"/>
            </a:pPr>
            <a:r>
              <a:rPr lang="uk-UA" sz="3200" dirty="0" smtClean="0"/>
              <a:t>Натисніть «Увійти» та оберіть у меню «Зареєструватися»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1026" name="Picture 2" descr="D:\documents\Desktop\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" r="1633"/>
          <a:stretch/>
        </p:blipFill>
        <p:spPr bwMode="auto">
          <a:xfrm>
            <a:off x="21392" y="1514833"/>
            <a:ext cx="9122608" cy="53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7164288" y="3933056"/>
            <a:ext cx="158417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84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Desktop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7"/>
          <a:stretch/>
        </p:blipFill>
        <p:spPr bwMode="auto">
          <a:xfrm>
            <a:off x="0" y="1916832"/>
            <a:ext cx="9005275" cy="477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3</a:t>
            </a:r>
            <a:r>
              <a:rPr lang="ru-RU" sz="3200" dirty="0" smtClean="0"/>
              <a:t>.  У </a:t>
            </a:r>
            <a:r>
              <a:rPr lang="uk-UA" sz="3200" dirty="0" smtClean="0"/>
              <a:t>вікні що відкрилось введіть свою особисту електронну адресу та натисніть «Продовжити»  </a:t>
            </a:r>
            <a:endParaRPr lang="uk-UA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01658"/>
            <a:ext cx="2664296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940379" y="1556792"/>
            <a:ext cx="806489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0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\Desktop\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3"/>
          <a:stretch/>
        </p:blipFill>
        <p:spPr bwMode="auto">
          <a:xfrm>
            <a:off x="0" y="1446569"/>
            <a:ext cx="8975901" cy="537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306" y="116632"/>
            <a:ext cx="8507288" cy="1228998"/>
          </a:xfrm>
        </p:spPr>
        <p:txBody>
          <a:bodyPr>
            <a:normAutofit/>
          </a:bodyPr>
          <a:lstStyle/>
          <a:p>
            <a:pPr algn="l"/>
            <a:r>
              <a:rPr lang="uk-UA" sz="3200" dirty="0" smtClean="0"/>
              <a:t>4. Заповніть всі поля, біля яких зображена </a:t>
            </a:r>
            <a:r>
              <a:rPr lang="uk-UA" sz="3200" dirty="0" smtClean="0">
                <a:solidFill>
                  <a:srgbClr val="FF0000"/>
                </a:solidFill>
              </a:rPr>
              <a:t>* </a:t>
            </a:r>
            <a:r>
              <a:rPr lang="uk-UA" sz="3200" dirty="0" smtClean="0"/>
              <a:t>англійською мовою та натисніть «Продовжити»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64" y="1268760"/>
            <a:ext cx="8072437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80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\Desktop\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9"/>
          <a:stretch/>
        </p:blipFill>
        <p:spPr bwMode="auto">
          <a:xfrm>
            <a:off x="126715" y="1556792"/>
            <a:ext cx="9005453" cy="505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2" y="404664"/>
            <a:ext cx="8957947" cy="1362075"/>
          </a:xfrm>
        </p:spPr>
        <p:txBody>
          <a:bodyPr>
            <a:normAutofit/>
          </a:bodyPr>
          <a:lstStyle/>
          <a:p>
            <a:r>
              <a:rPr lang="uk-UA" sz="3200" b="0" dirty="0" smtClean="0"/>
              <a:t>5. П</a:t>
            </a:r>
            <a:r>
              <a:rPr lang="uk-UA" sz="3200" b="0" cap="none" dirty="0" smtClean="0">
                <a:solidFill>
                  <a:prstClr val="black"/>
                </a:solidFill>
              </a:rPr>
              <a:t>означте відповідне вашій професії поле </a:t>
            </a:r>
            <a:endParaRPr lang="ru-RU" sz="3200" b="0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62" y="1196752"/>
            <a:ext cx="8072437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011" y="4806505"/>
            <a:ext cx="3455670" cy="882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88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3" y="1294006"/>
            <a:ext cx="9008861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4110884" cy="81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2"/>
          <p:cNvSpPr txBox="1">
            <a:spLocks/>
          </p:cNvSpPr>
          <p:nvPr/>
        </p:nvSpPr>
        <p:spPr>
          <a:xfrm>
            <a:off x="47390" y="116632"/>
            <a:ext cx="8991024" cy="108012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dirty="0" smtClean="0"/>
              <a:t>Ви можете позначити декілька професій, якщо є потреба.</a:t>
            </a:r>
          </a:p>
          <a:p>
            <a:r>
              <a:rPr lang="uk-UA" sz="2800" dirty="0" smtClean="0"/>
              <a:t>Якщо відкривається додатковий перелік, в ньому також необхідно зробити позначки. </a:t>
            </a:r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77" y="1132055"/>
            <a:ext cx="8072437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0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988840"/>
            <a:ext cx="9036495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 txBox="1">
            <a:spLocks/>
          </p:cNvSpPr>
          <p:nvPr/>
        </p:nvSpPr>
        <p:spPr>
          <a:xfrm>
            <a:off x="47390" y="6119"/>
            <a:ext cx="9096610" cy="201622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dirty="0" smtClean="0"/>
              <a:t>Ви повинні позначити або заповнити всі поля біля яких зображено </a:t>
            </a:r>
            <a:r>
              <a:rPr lang="uk-UA" sz="2800" dirty="0" smtClean="0">
                <a:solidFill>
                  <a:srgbClr val="FF0000"/>
                </a:solidFill>
              </a:rPr>
              <a:t>*</a:t>
            </a:r>
          </a:p>
          <a:p>
            <a:r>
              <a:rPr lang="uk-UA" sz="2800" dirty="0" smtClean="0"/>
              <a:t>З переліку оберіть свою спеціальність, або максимально наближену та натисніть «Подати заявку на реєстрацію»</a:t>
            </a:r>
          </a:p>
          <a:p>
            <a:r>
              <a:rPr lang="uk-UA" sz="2800" dirty="0"/>
              <a:t>П</a:t>
            </a:r>
            <a:r>
              <a:rPr lang="uk-UA" sz="2800" dirty="0" smtClean="0"/>
              <a:t>оле «Номер Британської медичної асоціації ВМА» залишить порожнім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2555776" y="5161180"/>
            <a:ext cx="1440160" cy="432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05523">
            <a:off x="2580450" y="5145429"/>
            <a:ext cx="14573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73016"/>
            <a:ext cx="2880320" cy="57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71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\Desktop\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6"/>
          <a:stretch/>
        </p:blipFill>
        <p:spPr bwMode="auto">
          <a:xfrm>
            <a:off x="1" y="1700808"/>
            <a:ext cx="9042399" cy="481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61048"/>
            <a:ext cx="410845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3200" dirty="0" smtClean="0"/>
              <a:t>6. У вікні що відкрилось натисніть «Заповніть дані у Вашому профілі» </a:t>
            </a:r>
            <a:endParaRPr lang="ru-RU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45" y="1376683"/>
            <a:ext cx="8072437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30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\Deskto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2816"/>
            <a:ext cx="9143999" cy="492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1440160"/>
          </a:xfrm>
        </p:spPr>
        <p:txBody>
          <a:bodyPr>
            <a:normAutofit fontScale="90000"/>
          </a:bodyPr>
          <a:lstStyle/>
          <a:p>
            <a:pPr algn="l"/>
            <a:r>
              <a:rPr lang="uk-UA" sz="3200" dirty="0" smtClean="0"/>
              <a:t>7. Заповніть поля відповідними персональними даними англійською мовою та натисніть «Зберегти та продовжити»</a:t>
            </a:r>
            <a:endParaRPr lang="ru-RU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77" y="1558403"/>
            <a:ext cx="8072437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57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256</Words>
  <Application>Microsoft Office PowerPoint</Application>
  <PresentationFormat>Экран (4:3)</PresentationFormat>
  <Paragraphs>29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British Medical Journal</vt:lpstr>
      <vt:lpstr>Презентация PowerPoint</vt:lpstr>
      <vt:lpstr>3.  У вікні що відкрилось введіть свою особисту електронну адресу та натисніть «Продовжити»  </vt:lpstr>
      <vt:lpstr>4. Заповніть всі поля, біля яких зображена * англійською мовою та натисніть «Продовжити»</vt:lpstr>
      <vt:lpstr>5. Позначте відповідне вашій професії поле </vt:lpstr>
      <vt:lpstr>Презентация PowerPoint</vt:lpstr>
      <vt:lpstr>Презентация PowerPoint</vt:lpstr>
      <vt:lpstr>6. У вікні що відкрилось натисніть «Заповніть дані у Вашому профілі» </vt:lpstr>
      <vt:lpstr>7. Заповніть поля відповідними персональними даними англійською мовою та натисніть «Зберегти та продовжити»</vt:lpstr>
      <vt:lpstr>8. У вікні що відкрилось натисніть «Перейти до Освіта з BMJ» </vt:lpstr>
      <vt:lpstr>9. Натисніть «Підписатися» </vt:lpstr>
      <vt:lpstr>10. У вікні що відкрилось натисніть «Доступ через організацію»</vt:lpstr>
      <vt:lpstr>11. Натисніть «Код доступу»</vt:lpstr>
      <vt:lpstr>12. В полі «Код доступу» введіть код, який Ви отримали на свою електронну адресу та натисніть «Продовжити»</vt:lpstr>
      <vt:lpstr>Приємного користування BMJ!</vt:lpstr>
      <vt:lpstr>Якщо у Вас виникли труднощі з реєстрацією, або залишились питання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vaio</dc:creator>
  <cp:lastModifiedBy>e070781knm</cp:lastModifiedBy>
  <cp:revision>18</cp:revision>
  <dcterms:created xsi:type="dcterms:W3CDTF">2018-01-16T07:32:10Z</dcterms:created>
  <dcterms:modified xsi:type="dcterms:W3CDTF">2018-01-18T09:22:59Z</dcterms:modified>
</cp:coreProperties>
</file>